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4630400" cy="8229600"/>
  <p:notesSz cx="8229600" cy="14630400"/>
  <p:embeddedFontLst>
    <p:embeddedFont>
      <p:font typeface="Calibri" panose="020F0502020204030204" pitchFamily="34" charset="0"/>
      <p:regular r:id="rId31"/>
      <p:bold r:id="rId32"/>
      <p:italic r:id="rId33"/>
      <p:boldItalic r:id="rId34"/>
    </p:embeddedFont>
    <p:embeddedFont>
      <p:font typeface="Lora"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2" d="100"/>
          <a:sy n="102" d="100"/>
        </p:scale>
        <p:origin x="13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00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835E5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09224"/>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Arial" panose="020B0604020202020204" pitchFamily="34" charset="0"/>
                <a:ea typeface="Lora" pitchFamily="34" charset="-122"/>
                <a:cs typeface="Arial" panose="020B0604020202020204" pitchFamily="34" charset="0"/>
              </a:rPr>
              <a:t>Xây Dựng Website Bán Cà Phê Và Trà</a:t>
            </a:r>
            <a:endParaRPr lang="en-US" sz="4400" dirty="0">
              <a:latin typeface="Arial" panose="020B0604020202020204" pitchFamily="34" charset="0"/>
              <a:cs typeface="Arial" panose="020B0604020202020204" pitchFamily="34" charset="0"/>
            </a:endParaRPr>
          </a:p>
        </p:txBody>
      </p:sp>
      <p:sp>
        <p:nvSpPr>
          <p:cNvPr id="4" name="Text 1"/>
          <p:cNvSpPr/>
          <p:nvPr/>
        </p:nvSpPr>
        <p:spPr>
          <a:xfrm>
            <a:off x="837724" y="3176230"/>
            <a:ext cx="7468553"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Arial" panose="020B0604020202020204" pitchFamily="34" charset="0"/>
                <a:ea typeface="Source Sans Pro" pitchFamily="34" charset="-122"/>
                <a:cs typeface="Arial" panose="020B0604020202020204" pitchFamily="34" charset="0"/>
              </a:rPr>
              <a:t>Báo cáo kết thúc môn học Phát triển Ứng dụng Web với Mã nguồn Mở</a:t>
            </a:r>
            <a:endParaRPr lang="en-US" sz="1850" dirty="0">
              <a:latin typeface="Arial" panose="020B0604020202020204" pitchFamily="34" charset="0"/>
              <a:cs typeface="Arial" panose="020B0604020202020204" pitchFamily="34" charset="0"/>
            </a:endParaRPr>
          </a:p>
        </p:txBody>
      </p:sp>
      <p:sp>
        <p:nvSpPr>
          <p:cNvPr id="5" name="Text 2"/>
          <p:cNvSpPr/>
          <p:nvPr/>
        </p:nvSpPr>
        <p:spPr>
          <a:xfrm>
            <a:off x="837722" y="3704668"/>
            <a:ext cx="7468553"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Arial" panose="020B0604020202020204" pitchFamily="34" charset="0"/>
                <a:ea typeface="Source Sans Pro" pitchFamily="34" charset="-122"/>
                <a:cs typeface="Arial" panose="020B0604020202020204" pitchFamily="34" charset="0"/>
              </a:rPr>
              <a:t> Sinh viên thực hiện:</a:t>
            </a:r>
            <a:endParaRPr lang="en-US" sz="1850" dirty="0">
              <a:latin typeface="Arial" panose="020B0604020202020204" pitchFamily="34" charset="0"/>
              <a:cs typeface="Arial" panose="020B0604020202020204" pitchFamily="34" charset="0"/>
            </a:endParaRPr>
          </a:p>
        </p:txBody>
      </p:sp>
      <p:sp>
        <p:nvSpPr>
          <p:cNvPr id="6" name="Text 3"/>
          <p:cNvSpPr/>
          <p:nvPr/>
        </p:nvSpPr>
        <p:spPr>
          <a:xfrm>
            <a:off x="837721" y="4114800"/>
            <a:ext cx="7468553" cy="383024"/>
          </a:xfrm>
          <a:prstGeom prst="rect">
            <a:avLst/>
          </a:prstGeom>
          <a:noFill/>
          <a:ln/>
        </p:spPr>
        <p:txBody>
          <a:bodyPr wrap="none" lIns="0" tIns="0" rIns="0" bIns="0" rtlCol="0" anchor="t"/>
          <a:lstStyle/>
          <a:p>
            <a:pPr marL="0" indent="0">
              <a:lnSpc>
                <a:spcPts val="3000"/>
              </a:lnSpc>
              <a:buNone/>
            </a:pPr>
            <a:r>
              <a:rPr lang="en-US" sz="1850" b="1" dirty="0">
                <a:solidFill>
                  <a:srgbClr val="FFFFFF"/>
                </a:solidFill>
                <a:latin typeface="Arial" panose="020B0604020202020204" pitchFamily="34" charset="0"/>
                <a:ea typeface="Source Sans Pro" pitchFamily="34" charset="-122"/>
                <a:cs typeface="Arial" panose="020B0604020202020204" pitchFamily="34" charset="0"/>
              </a:rPr>
              <a:t>     Nguyễn Thanh Lý </a:t>
            </a:r>
            <a:r>
              <a:rPr lang="en-US" sz="1850" dirty="0">
                <a:solidFill>
                  <a:srgbClr val="FFFFFF"/>
                </a:solidFill>
                <a:latin typeface="Arial" panose="020B0604020202020204" pitchFamily="34" charset="0"/>
                <a:ea typeface="Source Sans Pro" pitchFamily="34" charset="-122"/>
                <a:cs typeface="Arial" panose="020B0604020202020204" pitchFamily="34" charset="0"/>
              </a:rPr>
              <a:t>(110121061)</a:t>
            </a:r>
            <a:endParaRPr lang="en-US" sz="1850" dirty="0">
              <a:latin typeface="Arial" panose="020B0604020202020204" pitchFamily="34" charset="0"/>
              <a:cs typeface="Arial" panose="020B0604020202020204" pitchFamily="34" charset="0"/>
            </a:endParaRPr>
          </a:p>
        </p:txBody>
      </p:sp>
      <p:sp>
        <p:nvSpPr>
          <p:cNvPr id="7" name="Text 4"/>
          <p:cNvSpPr/>
          <p:nvPr/>
        </p:nvSpPr>
        <p:spPr>
          <a:xfrm>
            <a:off x="837723" y="4583544"/>
            <a:ext cx="7468553" cy="383024"/>
          </a:xfrm>
          <a:prstGeom prst="rect">
            <a:avLst/>
          </a:prstGeom>
          <a:noFill/>
          <a:ln/>
        </p:spPr>
        <p:txBody>
          <a:bodyPr wrap="none" lIns="0" tIns="0" rIns="0" bIns="0" rtlCol="0" anchor="t"/>
          <a:lstStyle/>
          <a:p>
            <a:pPr marL="0" indent="0">
              <a:lnSpc>
                <a:spcPts val="3000"/>
              </a:lnSpc>
              <a:buNone/>
            </a:pPr>
            <a:r>
              <a:rPr lang="en-US" sz="1850" b="1" dirty="0">
                <a:solidFill>
                  <a:srgbClr val="FFFFFF"/>
                </a:solidFill>
                <a:latin typeface="Arial" panose="020B0604020202020204" pitchFamily="34" charset="0"/>
                <a:ea typeface="Source Sans Pro" pitchFamily="34" charset="-122"/>
                <a:cs typeface="Arial" panose="020B0604020202020204" pitchFamily="34" charset="0"/>
              </a:rPr>
              <a:t>     Trầm Ngọc Mai </a:t>
            </a:r>
            <a:r>
              <a:rPr lang="en-US" sz="1850" dirty="0">
                <a:solidFill>
                  <a:srgbClr val="FFFFFF"/>
                </a:solidFill>
                <a:latin typeface="Arial" panose="020B0604020202020204" pitchFamily="34" charset="0"/>
                <a:ea typeface="Source Sans Pro" pitchFamily="34" charset="-122"/>
                <a:cs typeface="Arial" panose="020B0604020202020204" pitchFamily="34" charset="0"/>
              </a:rPr>
              <a:t>(110121062)</a:t>
            </a:r>
            <a:endParaRPr lang="en-US" sz="1850" dirty="0">
              <a:latin typeface="Arial" panose="020B0604020202020204" pitchFamily="34" charset="0"/>
              <a:cs typeface="Arial" panose="020B0604020202020204" pitchFamily="34" charset="0"/>
            </a:endParaRPr>
          </a:p>
        </p:txBody>
      </p:sp>
      <p:sp>
        <p:nvSpPr>
          <p:cNvPr id="8" name="Text 5"/>
          <p:cNvSpPr/>
          <p:nvPr/>
        </p:nvSpPr>
        <p:spPr>
          <a:xfrm>
            <a:off x="837724" y="5084564"/>
            <a:ext cx="7468553" cy="383024"/>
          </a:xfrm>
          <a:prstGeom prst="rect">
            <a:avLst/>
          </a:prstGeom>
          <a:noFill/>
          <a:ln/>
        </p:spPr>
        <p:txBody>
          <a:bodyPr wrap="none" lIns="0" tIns="0" rIns="0" bIns="0" rtlCol="0" anchor="t"/>
          <a:lstStyle/>
          <a:p>
            <a:pPr marL="0" indent="0">
              <a:lnSpc>
                <a:spcPts val="3000"/>
              </a:lnSpc>
              <a:buNone/>
            </a:pPr>
            <a:r>
              <a:rPr lang="en-US" sz="1850" b="1" dirty="0">
                <a:solidFill>
                  <a:srgbClr val="FFFFFF"/>
                </a:solidFill>
                <a:latin typeface="Arial" panose="020B0604020202020204" pitchFamily="34" charset="0"/>
                <a:ea typeface="Source Sans Pro" pitchFamily="34" charset="-122"/>
                <a:cs typeface="Arial" panose="020B0604020202020204" pitchFamily="34" charset="0"/>
              </a:rPr>
              <a:t>     Nguyễn Thiện Nhân </a:t>
            </a:r>
            <a:r>
              <a:rPr lang="en-US" sz="1850" dirty="0">
                <a:solidFill>
                  <a:srgbClr val="FFFFFF"/>
                </a:solidFill>
                <a:latin typeface="Arial" panose="020B0604020202020204" pitchFamily="34" charset="0"/>
                <a:ea typeface="Source Sans Pro" pitchFamily="34" charset="-122"/>
                <a:cs typeface="Arial" panose="020B0604020202020204" pitchFamily="34" charset="0"/>
              </a:rPr>
              <a:t>(110121069)</a:t>
            </a:r>
            <a:endParaRPr lang="en-US" sz="1850" dirty="0">
              <a:latin typeface="Arial" panose="020B0604020202020204" pitchFamily="34" charset="0"/>
              <a:cs typeface="Arial" panose="020B0604020202020204" pitchFamily="34" charset="0"/>
            </a:endParaRPr>
          </a:p>
        </p:txBody>
      </p:sp>
      <p:sp>
        <p:nvSpPr>
          <p:cNvPr id="9" name="Text 6"/>
          <p:cNvSpPr/>
          <p:nvPr/>
        </p:nvSpPr>
        <p:spPr>
          <a:xfrm>
            <a:off x="583200" y="5501795"/>
            <a:ext cx="7468553"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Arial" panose="020B0604020202020204" pitchFamily="34" charset="0"/>
                <a:ea typeface="Source Sans Pro" pitchFamily="34" charset="-122"/>
                <a:cs typeface="Arial" panose="020B0604020202020204" pitchFamily="34" charset="0"/>
              </a:rPr>
              <a:t>         Lớp: DA21TTA</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962507"/>
            <a:ext cx="6185535" cy="1408033"/>
          </a:xfrm>
          <a:prstGeom prst="rect">
            <a:avLst/>
          </a:prstGeom>
          <a:noFill/>
          <a:ln/>
        </p:spPr>
        <p:txBody>
          <a:bodyPr wrap="squar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PHP: Ngôn ngữ lập trình cho website</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3609856"/>
            <a:ext cx="6185535"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PHP: Hypertext Preprocessor, thường được viết tắt thành PHP là một ngôn ngữ lập trình kịch bản hay một loại mã lệnh chủ yếu được dùng để phát triển các ứng dụng viết cho máy chủ, mã nguồn mở, dùng cho mục đích tổng quát. PHP thường được sử dụng để tạo nội dung động trên các trang web, kết nối với cơ sở dữ liệu, xử lý biểu mẫu và thực hiện các tác vụ máy chủ.</a:t>
            </a:r>
            <a:endParaRPr lang="en-US" sz="185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614761" y="1992392"/>
            <a:ext cx="6185535" cy="347936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312783"/>
            <a:ext cx="9618345"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PHP: Ngôn ngữ lập trình cho website</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261508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Ưu điểm</a:t>
            </a:r>
            <a:endParaRPr lang="en-US" sz="2200" dirty="0">
              <a:latin typeface="Arial" panose="020B0604020202020204" pitchFamily="34" charset="0"/>
              <a:cs typeface="Arial" panose="020B0604020202020204" pitchFamily="34" charset="0"/>
            </a:endParaRPr>
          </a:p>
        </p:txBody>
      </p:sp>
      <p:sp>
        <p:nvSpPr>
          <p:cNvPr id="4" name="Text 2"/>
          <p:cNvSpPr/>
          <p:nvPr/>
        </p:nvSpPr>
        <p:spPr>
          <a:xfrm>
            <a:off x="837724" y="3206353"/>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Dễ học và sử dụng</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3804761"/>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Tương tác tốt với cơ sở dữ liệu</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7724" y="4403169"/>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Hỗ trợ mạnh mẽ cho web</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7724" y="5001578"/>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Linh hoạt</a:t>
            </a:r>
            <a:endParaRPr lang="en-US" sz="1850" dirty="0">
              <a:latin typeface="Arial" panose="020B0604020202020204" pitchFamily="34" charset="0"/>
              <a:cs typeface="Arial" panose="020B0604020202020204" pitchFamily="34" charset="0"/>
            </a:endParaRPr>
          </a:p>
        </p:txBody>
      </p:sp>
      <p:sp>
        <p:nvSpPr>
          <p:cNvPr id="8" name="Text 6"/>
          <p:cNvSpPr/>
          <p:nvPr/>
        </p:nvSpPr>
        <p:spPr>
          <a:xfrm>
            <a:off x="837724" y="5599986"/>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Tích hợp tốt với HTML</a:t>
            </a:r>
            <a:endParaRPr lang="en-US" sz="1850" dirty="0">
              <a:latin typeface="Arial" panose="020B0604020202020204" pitchFamily="34" charset="0"/>
              <a:cs typeface="Arial" panose="020B0604020202020204" pitchFamily="34" charset="0"/>
            </a:endParaRPr>
          </a:p>
        </p:txBody>
      </p:sp>
      <p:sp>
        <p:nvSpPr>
          <p:cNvPr id="9" name="Text 7"/>
          <p:cNvSpPr/>
          <p:nvPr/>
        </p:nvSpPr>
        <p:spPr>
          <a:xfrm>
            <a:off x="837724" y="6198394"/>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Cộng đồng phát triển lớn mạnh</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7614761" y="261508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Nhược điểm</a:t>
            </a:r>
            <a:endParaRPr lang="en-US" sz="2200" dirty="0">
              <a:latin typeface="Arial" panose="020B0604020202020204" pitchFamily="34" charset="0"/>
              <a:cs typeface="Arial" panose="020B0604020202020204" pitchFamily="34" charset="0"/>
            </a:endParaRPr>
          </a:p>
        </p:txBody>
      </p:sp>
      <p:sp>
        <p:nvSpPr>
          <p:cNvPr id="11" name="Text 9"/>
          <p:cNvSpPr/>
          <p:nvPr/>
        </p:nvSpPr>
        <p:spPr>
          <a:xfrm>
            <a:off x="7614761" y="3206353"/>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Bảo mật: PHP từng gặp phải một số vấn đề về bảo mật trong quá khứ, cụ thể là vấn đề người dùng sử dụng mà không được quản lý chặt chẽ có thể dẫn đến các lỗi bảo mật.</a:t>
            </a:r>
            <a:endParaRPr lang="en-US" sz="1850" dirty="0">
              <a:latin typeface="Arial" panose="020B0604020202020204" pitchFamily="34" charset="0"/>
              <a:cs typeface="Arial" panose="020B0604020202020204" pitchFamily="34" charset="0"/>
            </a:endParaRPr>
          </a:p>
        </p:txBody>
      </p:sp>
      <p:sp>
        <p:nvSpPr>
          <p:cNvPr id="12" name="Text 10"/>
          <p:cNvSpPr/>
          <p:nvPr/>
        </p:nvSpPr>
        <p:spPr>
          <a:xfrm>
            <a:off x="7614761" y="4570809"/>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Hiệu suất: Người dùng không thể phát huy PHP với mức hiệu suất tốt nhất trong một số tình huống so với các ngôn ngữ lập trình khác như Java hoặc C++.</a:t>
            </a:r>
            <a:endParaRPr lang="en-US" sz="1850" dirty="0">
              <a:latin typeface="Arial" panose="020B0604020202020204" pitchFamily="34" charset="0"/>
              <a:cs typeface="Arial" panose="020B0604020202020204" pitchFamily="34" charset="0"/>
            </a:endParaRPr>
          </a:p>
        </p:txBody>
      </p:sp>
      <p:sp>
        <p:nvSpPr>
          <p:cNvPr id="13" name="Text 11"/>
          <p:cNvSpPr/>
          <p:nvPr/>
        </p:nvSpPr>
        <p:spPr>
          <a:xfrm>
            <a:off x="7614761" y="5935266"/>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Quản lý mã nguồn: : Trong quá trình phát triển ứng dụng lớn, mã nguồn PHP có thể trở nên khó quản lý</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532692"/>
            <a:ext cx="6375678"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1.6. Cơ sở dữ liệu MySQL</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2811066"/>
            <a:ext cx="6185535" cy="383024"/>
          </a:xfrm>
          <a:prstGeom prst="rect">
            <a:avLst/>
          </a:prstGeom>
          <a:noFill/>
          <a:ln/>
        </p:spPr>
        <p:txBody>
          <a:bodyPr wrap="none" lIns="0" tIns="0" rIns="0" bIns="0" rtlCol="0" anchor="t"/>
          <a:lstStyle/>
          <a:p>
            <a:pPr marL="0" indent="0">
              <a:lnSpc>
                <a:spcPts val="3000"/>
              </a:lnSpc>
              <a:buNone/>
            </a:pP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3409474"/>
            <a:ext cx="6185535" cy="383024"/>
          </a:xfrm>
          <a:prstGeom prst="rect">
            <a:avLst/>
          </a:prstGeom>
          <a:noFill/>
          <a:ln/>
        </p:spPr>
        <p:txBody>
          <a:bodyPr wrap="none" lIns="0" tIns="0" rIns="0" bIns="0" rtlCol="0" anchor="t"/>
          <a:lstStyle/>
          <a:p>
            <a:pPr marL="0" indent="0">
              <a:lnSpc>
                <a:spcPts val="3000"/>
              </a:lnSpc>
              <a:buNone/>
            </a:pP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4007882"/>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MySQL là một hệ quản trị cơ sở dữ liệu quan hệ (Relational Database Management System – RDBMS) mã nguồn mở, được sử dụng rộng rãi để lưu trữ, quản lý và truy xuất dữ liệu.</a:t>
            </a:r>
            <a:endParaRPr lang="en-US" sz="1850" dirty="0">
              <a:latin typeface="Arial" panose="020B0604020202020204" pitchFamily="34" charset="0"/>
              <a:cs typeface="Arial" panose="020B0604020202020204" pitchFamily="34" charset="0"/>
            </a:endParaRPr>
          </a:p>
        </p:txBody>
      </p:sp>
      <p:pic>
        <p:nvPicPr>
          <p:cNvPr id="6" name="Image 0" descr="preencoded.png"/>
          <p:cNvPicPr>
            <a:picLocks noChangeAspect="1"/>
          </p:cNvPicPr>
          <p:nvPr/>
        </p:nvPicPr>
        <p:blipFill>
          <a:blip r:embed="rId3"/>
          <a:stretch>
            <a:fillRect/>
          </a:stretch>
        </p:blipFill>
        <p:spPr>
          <a:xfrm>
            <a:off x="7614761" y="2864882"/>
            <a:ext cx="6185535" cy="356282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2084903"/>
            <a:ext cx="7838242"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Ưu và nhược điểm của MySQL</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338720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Ưu điểm</a:t>
            </a:r>
            <a:endParaRPr lang="en-US" sz="2200" dirty="0">
              <a:latin typeface="Arial" panose="020B0604020202020204" pitchFamily="34" charset="0"/>
              <a:cs typeface="Arial" panose="020B0604020202020204" pitchFamily="34" charset="0"/>
            </a:endParaRPr>
          </a:p>
        </p:txBody>
      </p:sp>
      <p:sp>
        <p:nvSpPr>
          <p:cNvPr id="4" name="Text 2"/>
          <p:cNvSpPr/>
          <p:nvPr/>
        </p:nvSpPr>
        <p:spPr>
          <a:xfrm>
            <a:off x="837724" y="397847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Được tối ưu hóa để đạt hiệu suất cao</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444519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Có khả năng mở rộng linh hoạt</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7724" y="491192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Cung cấp nhiều tính năng phong phú</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7724" y="537864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Cung cấp các tính năng bảo mật mạnh mẽ</a:t>
            </a:r>
            <a:endParaRPr lang="en-US" sz="1850" dirty="0">
              <a:latin typeface="Arial" panose="020B0604020202020204" pitchFamily="34" charset="0"/>
              <a:cs typeface="Arial" panose="020B0604020202020204" pitchFamily="34" charset="0"/>
            </a:endParaRPr>
          </a:p>
        </p:txBody>
      </p:sp>
      <p:sp>
        <p:nvSpPr>
          <p:cNvPr id="8" name="Text 6"/>
          <p:cNvSpPr/>
          <p:nvPr/>
        </p:nvSpPr>
        <p:spPr>
          <a:xfrm>
            <a:off x="7614761" y="338720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Nhược điểm</a:t>
            </a:r>
            <a:endParaRPr lang="en-US" sz="2200" dirty="0">
              <a:latin typeface="Arial" panose="020B0604020202020204" pitchFamily="34" charset="0"/>
              <a:cs typeface="Arial" panose="020B0604020202020204" pitchFamily="34" charset="0"/>
            </a:endParaRPr>
          </a:p>
        </p:txBody>
      </p:sp>
      <p:sp>
        <p:nvSpPr>
          <p:cNvPr id="9" name="Text 7"/>
          <p:cNvSpPr/>
          <p:nvPr/>
        </p:nvSpPr>
        <p:spPr>
          <a:xfrm>
            <a:off x="7614761" y="397847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Quá trình truy xuất dữ liệu có thể trở nên khó khăn và chậm chạp</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7614761" y="482822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Vẫn thiếu một số tính năng tương tự như các hệ quản trị cơ sở dữ liệu quan hệ khác</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7614761" y="567797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Có giới hạn một số tính năng</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949654"/>
            <a:ext cx="7468553" cy="1408033"/>
          </a:xfrm>
          <a:prstGeom prst="rect">
            <a:avLst/>
          </a:prstGeom>
          <a:noFill/>
          <a:ln/>
        </p:spPr>
        <p:txBody>
          <a:bodyPr wrap="square" lIns="0" tIns="0" rIns="0" bIns="0" rtlCol="0" anchor="t"/>
          <a:lstStyle/>
          <a:p>
            <a:pPr marL="0" indent="0">
              <a:lnSpc>
                <a:spcPts val="5500"/>
              </a:lnSpc>
              <a:buNone/>
            </a:pPr>
            <a:r>
              <a:rPr lang="en-US" sz="4400" dirty="0" smtClean="0">
                <a:solidFill>
                  <a:srgbClr val="38512F"/>
                </a:solidFill>
                <a:latin typeface="Arial" panose="020B0604020202020204" pitchFamily="34" charset="0"/>
                <a:ea typeface="Lora" pitchFamily="34" charset="-122"/>
                <a:cs typeface="Arial" panose="020B0604020202020204" pitchFamily="34" charset="0"/>
              </a:rPr>
              <a:t>PHẦN 2: </a:t>
            </a:r>
            <a:r>
              <a:rPr lang="en-US" sz="4400" dirty="0">
                <a:solidFill>
                  <a:srgbClr val="38512F"/>
                </a:solidFill>
                <a:latin typeface="Arial" panose="020B0604020202020204" pitchFamily="34" charset="0"/>
                <a:ea typeface="Lora" pitchFamily="34" charset="-122"/>
                <a:cs typeface="Arial" panose="020B0604020202020204" pitchFamily="34" charset="0"/>
              </a:rPr>
              <a:t>PHÂN TÍCH THIẾT KẾ HỆ THỐNG</a:t>
            </a:r>
            <a:endParaRPr lang="en-US" sz="4400" dirty="0">
              <a:latin typeface="Arial" panose="020B0604020202020204" pitchFamily="34" charset="0"/>
              <a:cs typeface="Arial" panose="020B0604020202020204" pitchFamily="34" charset="0"/>
            </a:endParaRPr>
          </a:p>
        </p:txBody>
      </p:sp>
      <p:sp>
        <p:nvSpPr>
          <p:cNvPr id="4" name="Text 1"/>
          <p:cNvSpPr/>
          <p:nvPr/>
        </p:nvSpPr>
        <p:spPr>
          <a:xfrm>
            <a:off x="837724" y="4716661"/>
            <a:ext cx="4505920" cy="563285"/>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Arial" panose="020B0604020202020204" pitchFamily="34" charset="0"/>
                <a:ea typeface="Lora" pitchFamily="34" charset="-122"/>
                <a:cs typeface="Arial" panose="020B0604020202020204" pitchFamily="34" charset="0"/>
              </a:rPr>
              <a:t>2.1. Cơ sở dữ liệu</a:t>
            </a:r>
            <a:endParaRPr lang="en-US" sz="35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671" y="623649"/>
            <a:ext cx="5336024" cy="666988"/>
          </a:xfrm>
          <a:prstGeom prst="rect">
            <a:avLst/>
          </a:prstGeom>
          <a:noFill/>
          <a:ln/>
        </p:spPr>
        <p:txBody>
          <a:bodyPr wrap="none" lIns="0" tIns="0" rIns="0" bIns="0" rtlCol="0" anchor="t"/>
          <a:lstStyle/>
          <a:p>
            <a:pPr marL="0" indent="0">
              <a:lnSpc>
                <a:spcPts val="5250"/>
              </a:lnSpc>
              <a:buNone/>
            </a:pPr>
            <a:r>
              <a:rPr lang="en-US" sz="4200" b="1" dirty="0">
                <a:solidFill>
                  <a:srgbClr val="38512F"/>
                </a:solidFill>
                <a:latin typeface="Arial" panose="020B0604020202020204" pitchFamily="34" charset="0"/>
                <a:ea typeface="Lora" pitchFamily="34" charset="-122"/>
                <a:cs typeface="Arial" panose="020B0604020202020204" pitchFamily="34" charset="0"/>
              </a:rPr>
              <a:t>Bảng tài khoản</a:t>
            </a:r>
            <a:endParaRPr lang="en-US" sz="4200" dirty="0">
              <a:latin typeface="Arial" panose="020B0604020202020204" pitchFamily="34" charset="0"/>
              <a:cs typeface="Arial" panose="020B0604020202020204" pitchFamily="34" charset="0"/>
            </a:endParaRPr>
          </a:p>
        </p:txBody>
      </p:sp>
      <p:sp>
        <p:nvSpPr>
          <p:cNvPr id="3" name="Shape 1"/>
          <p:cNvSpPr/>
          <p:nvPr/>
        </p:nvSpPr>
        <p:spPr>
          <a:xfrm>
            <a:off x="793671" y="1744147"/>
            <a:ext cx="13043059" cy="5865971"/>
          </a:xfrm>
          <a:prstGeom prst="roundRect">
            <a:avLst>
              <a:gd name="adj" fmla="val 580"/>
            </a:avLst>
          </a:prstGeom>
          <a:noFill/>
          <a:ln w="7620">
            <a:solidFill>
              <a:srgbClr val="000000">
                <a:alpha val="8000"/>
              </a:srgbClr>
            </a:solidFill>
            <a:prstDash val="solid"/>
          </a:ln>
        </p:spPr>
      </p:sp>
      <p:sp>
        <p:nvSpPr>
          <p:cNvPr id="4" name="Shape 2"/>
          <p:cNvSpPr/>
          <p:nvPr/>
        </p:nvSpPr>
        <p:spPr>
          <a:xfrm>
            <a:off x="801291" y="1751767"/>
            <a:ext cx="13026509" cy="650081"/>
          </a:xfrm>
          <a:prstGeom prst="rect">
            <a:avLst/>
          </a:prstGeom>
          <a:solidFill>
            <a:srgbClr val="FFFFFF">
              <a:alpha val="4000"/>
            </a:srgbClr>
          </a:solidFill>
          <a:ln/>
        </p:spPr>
      </p:sp>
      <p:sp>
        <p:nvSpPr>
          <p:cNvPr id="5" name="Text 3"/>
          <p:cNvSpPr/>
          <p:nvPr/>
        </p:nvSpPr>
        <p:spPr>
          <a:xfrm>
            <a:off x="1029295" y="1895356"/>
            <a:ext cx="3884533" cy="362903"/>
          </a:xfrm>
          <a:prstGeom prst="rect">
            <a:avLst/>
          </a:prstGeom>
          <a:noFill/>
          <a:ln/>
        </p:spPr>
        <p:txBody>
          <a:bodyPr wrap="none" lIns="0" tIns="0" rIns="0" bIns="0" rtlCol="0" anchor="t"/>
          <a:lstStyle/>
          <a:p>
            <a:pPr marL="0" indent="0" algn="ctr">
              <a:lnSpc>
                <a:spcPts val="2850"/>
              </a:lnSpc>
              <a:buNone/>
            </a:pPr>
            <a:r>
              <a:rPr lang="en-US" sz="1750" b="1" dirty="0">
                <a:solidFill>
                  <a:srgbClr val="3A3630"/>
                </a:solidFill>
                <a:latin typeface="Arial" panose="020B0604020202020204" pitchFamily="34" charset="0"/>
                <a:ea typeface="Source Sans Pro" pitchFamily="34" charset="-122"/>
                <a:cs typeface="Arial" panose="020B0604020202020204" pitchFamily="34" charset="0"/>
              </a:rPr>
              <a:t>Thuộc tính</a:t>
            </a:r>
            <a:endParaRPr lang="en-US" sz="1750" dirty="0">
              <a:latin typeface="Arial" panose="020B0604020202020204" pitchFamily="34" charset="0"/>
              <a:cs typeface="Arial" panose="020B0604020202020204" pitchFamily="34" charset="0"/>
            </a:endParaRPr>
          </a:p>
        </p:txBody>
      </p:sp>
      <p:sp>
        <p:nvSpPr>
          <p:cNvPr id="6" name="Text 4"/>
          <p:cNvSpPr/>
          <p:nvPr/>
        </p:nvSpPr>
        <p:spPr>
          <a:xfrm>
            <a:off x="5374838" y="1895356"/>
            <a:ext cx="3880723" cy="362903"/>
          </a:xfrm>
          <a:prstGeom prst="rect">
            <a:avLst/>
          </a:prstGeom>
          <a:noFill/>
          <a:ln/>
        </p:spPr>
        <p:txBody>
          <a:bodyPr wrap="none" lIns="0" tIns="0" rIns="0" bIns="0" rtlCol="0" anchor="t"/>
          <a:lstStyle/>
          <a:p>
            <a:pPr marL="0" indent="0" algn="ctr">
              <a:lnSpc>
                <a:spcPts val="2850"/>
              </a:lnSpc>
              <a:buNone/>
            </a:pPr>
            <a:r>
              <a:rPr lang="en-US" sz="1750" b="1" dirty="0">
                <a:solidFill>
                  <a:srgbClr val="3A3630"/>
                </a:solidFill>
                <a:latin typeface="Arial" panose="020B0604020202020204" pitchFamily="34" charset="0"/>
                <a:ea typeface="Source Sans Pro" pitchFamily="34" charset="-122"/>
                <a:cs typeface="Arial" panose="020B0604020202020204" pitchFamily="34" charset="0"/>
              </a:rPr>
              <a:t>Mô tả</a:t>
            </a:r>
            <a:endParaRPr lang="en-US" sz="1750" dirty="0">
              <a:latin typeface="Arial" panose="020B0604020202020204" pitchFamily="34" charset="0"/>
              <a:cs typeface="Arial" panose="020B0604020202020204" pitchFamily="34" charset="0"/>
            </a:endParaRPr>
          </a:p>
        </p:txBody>
      </p:sp>
      <p:sp>
        <p:nvSpPr>
          <p:cNvPr id="7" name="Text 5"/>
          <p:cNvSpPr/>
          <p:nvPr/>
        </p:nvSpPr>
        <p:spPr>
          <a:xfrm>
            <a:off x="9716572" y="1895356"/>
            <a:ext cx="3884533" cy="362903"/>
          </a:xfrm>
          <a:prstGeom prst="rect">
            <a:avLst/>
          </a:prstGeom>
          <a:noFill/>
          <a:ln/>
        </p:spPr>
        <p:txBody>
          <a:bodyPr wrap="none" lIns="0" tIns="0" rIns="0" bIns="0" rtlCol="0" anchor="t"/>
          <a:lstStyle/>
          <a:p>
            <a:pPr marL="0" indent="0" algn="ctr">
              <a:lnSpc>
                <a:spcPts val="2850"/>
              </a:lnSpc>
              <a:buNone/>
            </a:pPr>
            <a:r>
              <a:rPr lang="en-US" sz="1750" b="1" dirty="0">
                <a:solidFill>
                  <a:srgbClr val="3A3630"/>
                </a:solidFill>
                <a:latin typeface="Arial" panose="020B0604020202020204" pitchFamily="34" charset="0"/>
                <a:ea typeface="Source Sans Pro" pitchFamily="34" charset="-122"/>
                <a:cs typeface="Arial" panose="020B0604020202020204" pitchFamily="34" charset="0"/>
              </a:rPr>
              <a:t>Kiểu dữ liệu</a:t>
            </a:r>
            <a:endParaRPr lang="en-US" sz="1750" dirty="0">
              <a:latin typeface="Arial" panose="020B0604020202020204" pitchFamily="34" charset="0"/>
              <a:cs typeface="Arial" panose="020B0604020202020204" pitchFamily="34" charset="0"/>
            </a:endParaRPr>
          </a:p>
        </p:txBody>
      </p:sp>
      <p:sp>
        <p:nvSpPr>
          <p:cNvPr id="8" name="Shape 6"/>
          <p:cNvSpPr/>
          <p:nvPr/>
        </p:nvSpPr>
        <p:spPr>
          <a:xfrm>
            <a:off x="801291" y="2401848"/>
            <a:ext cx="13026509" cy="650081"/>
          </a:xfrm>
          <a:prstGeom prst="rect">
            <a:avLst/>
          </a:prstGeom>
          <a:solidFill>
            <a:srgbClr val="000000">
              <a:alpha val="4000"/>
            </a:srgbClr>
          </a:solidFill>
          <a:ln/>
        </p:spPr>
      </p:sp>
      <p:sp>
        <p:nvSpPr>
          <p:cNvPr id="9" name="Text 7"/>
          <p:cNvSpPr/>
          <p:nvPr/>
        </p:nvSpPr>
        <p:spPr>
          <a:xfrm>
            <a:off x="1029295" y="2545437"/>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id</a:t>
            </a:r>
            <a:endParaRPr lang="en-US" sz="1750" dirty="0">
              <a:latin typeface="Arial" panose="020B0604020202020204" pitchFamily="34" charset="0"/>
              <a:cs typeface="Arial" panose="020B0604020202020204" pitchFamily="34" charset="0"/>
            </a:endParaRPr>
          </a:p>
        </p:txBody>
      </p:sp>
      <p:sp>
        <p:nvSpPr>
          <p:cNvPr id="10" name="Text 8"/>
          <p:cNvSpPr/>
          <p:nvPr/>
        </p:nvSpPr>
        <p:spPr>
          <a:xfrm>
            <a:off x="5374838" y="2545437"/>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Số thứ tự</a:t>
            </a:r>
            <a:endParaRPr lang="en-US" sz="1750" dirty="0">
              <a:latin typeface="Arial" panose="020B0604020202020204" pitchFamily="34" charset="0"/>
              <a:cs typeface="Arial" panose="020B0604020202020204" pitchFamily="34" charset="0"/>
            </a:endParaRPr>
          </a:p>
        </p:txBody>
      </p:sp>
      <p:sp>
        <p:nvSpPr>
          <p:cNvPr id="11" name="Text 9"/>
          <p:cNvSpPr/>
          <p:nvPr/>
        </p:nvSpPr>
        <p:spPr>
          <a:xfrm>
            <a:off x="9716572" y="2545437"/>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750" dirty="0">
              <a:latin typeface="Arial" panose="020B0604020202020204" pitchFamily="34" charset="0"/>
              <a:cs typeface="Arial" panose="020B0604020202020204" pitchFamily="34" charset="0"/>
            </a:endParaRPr>
          </a:p>
        </p:txBody>
      </p:sp>
      <p:sp>
        <p:nvSpPr>
          <p:cNvPr id="12" name="Shape 10"/>
          <p:cNvSpPr/>
          <p:nvPr/>
        </p:nvSpPr>
        <p:spPr>
          <a:xfrm>
            <a:off x="801291" y="3051929"/>
            <a:ext cx="13026509" cy="650081"/>
          </a:xfrm>
          <a:prstGeom prst="rect">
            <a:avLst/>
          </a:prstGeom>
          <a:solidFill>
            <a:srgbClr val="FFFFFF">
              <a:alpha val="4000"/>
            </a:srgbClr>
          </a:solidFill>
          <a:ln/>
        </p:spPr>
      </p:sp>
      <p:sp>
        <p:nvSpPr>
          <p:cNvPr id="13" name="Text 11"/>
          <p:cNvSpPr/>
          <p:nvPr/>
        </p:nvSpPr>
        <p:spPr>
          <a:xfrm>
            <a:off x="1029295" y="3195518"/>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hoten</a:t>
            </a:r>
            <a:endParaRPr lang="en-US" sz="1750" dirty="0">
              <a:latin typeface="Arial" panose="020B0604020202020204" pitchFamily="34" charset="0"/>
              <a:cs typeface="Arial" panose="020B0604020202020204" pitchFamily="34" charset="0"/>
            </a:endParaRPr>
          </a:p>
        </p:txBody>
      </p:sp>
      <p:sp>
        <p:nvSpPr>
          <p:cNvPr id="14" name="Text 12"/>
          <p:cNvSpPr/>
          <p:nvPr/>
        </p:nvSpPr>
        <p:spPr>
          <a:xfrm>
            <a:off x="5374838" y="3195518"/>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Họ tên khách hàng</a:t>
            </a:r>
            <a:endParaRPr lang="en-US" sz="1750" dirty="0">
              <a:latin typeface="Arial" panose="020B0604020202020204" pitchFamily="34" charset="0"/>
              <a:cs typeface="Arial" panose="020B0604020202020204" pitchFamily="34" charset="0"/>
            </a:endParaRPr>
          </a:p>
        </p:txBody>
      </p:sp>
      <p:sp>
        <p:nvSpPr>
          <p:cNvPr id="15" name="Text 13"/>
          <p:cNvSpPr/>
          <p:nvPr/>
        </p:nvSpPr>
        <p:spPr>
          <a:xfrm>
            <a:off x="9716572" y="3195518"/>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
        <p:nvSpPr>
          <p:cNvPr id="16" name="Shape 14"/>
          <p:cNvSpPr/>
          <p:nvPr/>
        </p:nvSpPr>
        <p:spPr>
          <a:xfrm>
            <a:off x="801291" y="3702010"/>
            <a:ext cx="13026509" cy="650081"/>
          </a:xfrm>
          <a:prstGeom prst="rect">
            <a:avLst/>
          </a:prstGeom>
          <a:solidFill>
            <a:srgbClr val="000000">
              <a:alpha val="4000"/>
            </a:srgbClr>
          </a:solidFill>
          <a:ln/>
        </p:spPr>
      </p:sp>
      <p:sp>
        <p:nvSpPr>
          <p:cNvPr id="17" name="Text 15"/>
          <p:cNvSpPr/>
          <p:nvPr/>
        </p:nvSpPr>
        <p:spPr>
          <a:xfrm>
            <a:off x="1029295" y="3845600"/>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usernam</a:t>
            </a:r>
            <a:endParaRPr lang="en-US" sz="1750" dirty="0">
              <a:latin typeface="Arial" panose="020B0604020202020204" pitchFamily="34" charset="0"/>
              <a:cs typeface="Arial" panose="020B0604020202020204" pitchFamily="34" charset="0"/>
            </a:endParaRPr>
          </a:p>
        </p:txBody>
      </p:sp>
      <p:sp>
        <p:nvSpPr>
          <p:cNvPr id="18" name="Text 16"/>
          <p:cNvSpPr/>
          <p:nvPr/>
        </p:nvSpPr>
        <p:spPr>
          <a:xfrm>
            <a:off x="5374838" y="3845600"/>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Tên đăng nhập</a:t>
            </a:r>
            <a:endParaRPr lang="en-US" sz="1750" dirty="0">
              <a:latin typeface="Arial" panose="020B0604020202020204" pitchFamily="34" charset="0"/>
              <a:cs typeface="Arial" panose="020B0604020202020204" pitchFamily="34" charset="0"/>
            </a:endParaRPr>
          </a:p>
        </p:txBody>
      </p:sp>
      <p:sp>
        <p:nvSpPr>
          <p:cNvPr id="19" name="Text 17"/>
          <p:cNvSpPr/>
          <p:nvPr/>
        </p:nvSpPr>
        <p:spPr>
          <a:xfrm>
            <a:off x="9716572" y="3845600"/>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
        <p:nvSpPr>
          <p:cNvPr id="20" name="Shape 18"/>
          <p:cNvSpPr/>
          <p:nvPr/>
        </p:nvSpPr>
        <p:spPr>
          <a:xfrm>
            <a:off x="801291" y="4352092"/>
            <a:ext cx="13026509" cy="650081"/>
          </a:xfrm>
          <a:prstGeom prst="rect">
            <a:avLst/>
          </a:prstGeom>
          <a:solidFill>
            <a:srgbClr val="FFFFFF">
              <a:alpha val="4000"/>
            </a:srgbClr>
          </a:solidFill>
          <a:ln/>
        </p:spPr>
      </p:sp>
      <p:sp>
        <p:nvSpPr>
          <p:cNvPr id="21" name="Text 19"/>
          <p:cNvSpPr/>
          <p:nvPr/>
        </p:nvSpPr>
        <p:spPr>
          <a:xfrm>
            <a:off x="1029295" y="4495681"/>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password</a:t>
            </a:r>
            <a:endParaRPr lang="en-US" sz="1750" dirty="0">
              <a:latin typeface="Arial" panose="020B0604020202020204" pitchFamily="34" charset="0"/>
              <a:cs typeface="Arial" panose="020B0604020202020204" pitchFamily="34" charset="0"/>
            </a:endParaRPr>
          </a:p>
        </p:txBody>
      </p:sp>
      <p:sp>
        <p:nvSpPr>
          <p:cNvPr id="22" name="Text 20"/>
          <p:cNvSpPr/>
          <p:nvPr/>
        </p:nvSpPr>
        <p:spPr>
          <a:xfrm>
            <a:off x="5374838" y="4495681"/>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Mật khẩu</a:t>
            </a:r>
            <a:endParaRPr lang="en-US" sz="1750" dirty="0">
              <a:latin typeface="Arial" panose="020B0604020202020204" pitchFamily="34" charset="0"/>
              <a:cs typeface="Arial" panose="020B0604020202020204" pitchFamily="34" charset="0"/>
            </a:endParaRPr>
          </a:p>
        </p:txBody>
      </p:sp>
      <p:sp>
        <p:nvSpPr>
          <p:cNvPr id="23" name="Text 21"/>
          <p:cNvSpPr/>
          <p:nvPr/>
        </p:nvSpPr>
        <p:spPr>
          <a:xfrm>
            <a:off x="9716572" y="4495681"/>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
        <p:nvSpPr>
          <p:cNvPr id="24" name="Shape 22"/>
          <p:cNvSpPr/>
          <p:nvPr/>
        </p:nvSpPr>
        <p:spPr>
          <a:xfrm>
            <a:off x="801291" y="5002173"/>
            <a:ext cx="13026509" cy="650081"/>
          </a:xfrm>
          <a:prstGeom prst="rect">
            <a:avLst/>
          </a:prstGeom>
          <a:solidFill>
            <a:srgbClr val="000000">
              <a:alpha val="4000"/>
            </a:srgbClr>
          </a:solidFill>
          <a:ln/>
        </p:spPr>
      </p:sp>
      <p:sp>
        <p:nvSpPr>
          <p:cNvPr id="25" name="Text 23"/>
          <p:cNvSpPr/>
          <p:nvPr/>
        </p:nvSpPr>
        <p:spPr>
          <a:xfrm>
            <a:off x="1029295" y="5145762"/>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diachi</a:t>
            </a:r>
            <a:endParaRPr lang="en-US" sz="1750" dirty="0">
              <a:latin typeface="Arial" panose="020B0604020202020204" pitchFamily="34" charset="0"/>
              <a:cs typeface="Arial" panose="020B0604020202020204" pitchFamily="34" charset="0"/>
            </a:endParaRPr>
          </a:p>
        </p:txBody>
      </p:sp>
      <p:sp>
        <p:nvSpPr>
          <p:cNvPr id="26" name="Text 24"/>
          <p:cNvSpPr/>
          <p:nvPr/>
        </p:nvSpPr>
        <p:spPr>
          <a:xfrm>
            <a:off x="5374838" y="5145762"/>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Địa chỉ khách hàng</a:t>
            </a:r>
            <a:endParaRPr lang="en-US" sz="1750" dirty="0">
              <a:latin typeface="Arial" panose="020B0604020202020204" pitchFamily="34" charset="0"/>
              <a:cs typeface="Arial" panose="020B0604020202020204" pitchFamily="34" charset="0"/>
            </a:endParaRPr>
          </a:p>
        </p:txBody>
      </p:sp>
      <p:sp>
        <p:nvSpPr>
          <p:cNvPr id="27" name="Text 25"/>
          <p:cNvSpPr/>
          <p:nvPr/>
        </p:nvSpPr>
        <p:spPr>
          <a:xfrm>
            <a:off x="9716572" y="5145762"/>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
        <p:nvSpPr>
          <p:cNvPr id="28" name="Shape 26"/>
          <p:cNvSpPr/>
          <p:nvPr/>
        </p:nvSpPr>
        <p:spPr>
          <a:xfrm>
            <a:off x="801291" y="5652254"/>
            <a:ext cx="13026509" cy="650081"/>
          </a:xfrm>
          <a:prstGeom prst="rect">
            <a:avLst/>
          </a:prstGeom>
          <a:solidFill>
            <a:srgbClr val="FFFFFF">
              <a:alpha val="4000"/>
            </a:srgbClr>
          </a:solidFill>
          <a:ln/>
        </p:spPr>
      </p:sp>
      <p:sp>
        <p:nvSpPr>
          <p:cNvPr id="29" name="Text 27"/>
          <p:cNvSpPr/>
          <p:nvPr/>
        </p:nvSpPr>
        <p:spPr>
          <a:xfrm>
            <a:off x="1029295" y="5795843"/>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sdt</a:t>
            </a:r>
            <a:endParaRPr lang="en-US" sz="1750" dirty="0">
              <a:latin typeface="Arial" panose="020B0604020202020204" pitchFamily="34" charset="0"/>
              <a:cs typeface="Arial" panose="020B0604020202020204" pitchFamily="34" charset="0"/>
            </a:endParaRPr>
          </a:p>
        </p:txBody>
      </p:sp>
      <p:sp>
        <p:nvSpPr>
          <p:cNvPr id="30" name="Text 28"/>
          <p:cNvSpPr/>
          <p:nvPr/>
        </p:nvSpPr>
        <p:spPr>
          <a:xfrm>
            <a:off x="5374838" y="5795843"/>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Số điện thoại khách hàng</a:t>
            </a:r>
            <a:endParaRPr lang="en-US" sz="1750" dirty="0">
              <a:latin typeface="Arial" panose="020B0604020202020204" pitchFamily="34" charset="0"/>
              <a:cs typeface="Arial" panose="020B0604020202020204" pitchFamily="34" charset="0"/>
            </a:endParaRPr>
          </a:p>
        </p:txBody>
      </p:sp>
      <p:sp>
        <p:nvSpPr>
          <p:cNvPr id="31" name="Text 29"/>
          <p:cNvSpPr/>
          <p:nvPr/>
        </p:nvSpPr>
        <p:spPr>
          <a:xfrm>
            <a:off x="9716572" y="5795843"/>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
        <p:nvSpPr>
          <p:cNvPr id="32" name="Shape 30"/>
          <p:cNvSpPr/>
          <p:nvPr/>
        </p:nvSpPr>
        <p:spPr>
          <a:xfrm>
            <a:off x="801291" y="6302335"/>
            <a:ext cx="13026509" cy="650081"/>
          </a:xfrm>
          <a:prstGeom prst="rect">
            <a:avLst/>
          </a:prstGeom>
          <a:solidFill>
            <a:srgbClr val="000000">
              <a:alpha val="4000"/>
            </a:srgbClr>
          </a:solidFill>
          <a:ln/>
        </p:spPr>
      </p:sp>
      <p:sp>
        <p:nvSpPr>
          <p:cNvPr id="33" name="Text 31"/>
          <p:cNvSpPr/>
          <p:nvPr/>
        </p:nvSpPr>
        <p:spPr>
          <a:xfrm>
            <a:off x="1029295" y="6445925"/>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role</a:t>
            </a:r>
            <a:endParaRPr lang="en-US" sz="1750" dirty="0">
              <a:latin typeface="Arial" panose="020B0604020202020204" pitchFamily="34" charset="0"/>
              <a:cs typeface="Arial" panose="020B0604020202020204" pitchFamily="34" charset="0"/>
            </a:endParaRPr>
          </a:p>
        </p:txBody>
      </p:sp>
      <p:sp>
        <p:nvSpPr>
          <p:cNvPr id="34" name="Text 32"/>
          <p:cNvSpPr/>
          <p:nvPr/>
        </p:nvSpPr>
        <p:spPr>
          <a:xfrm>
            <a:off x="5374838" y="6445925"/>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Vai trò</a:t>
            </a:r>
            <a:endParaRPr lang="en-US" sz="1750" dirty="0">
              <a:latin typeface="Arial" panose="020B0604020202020204" pitchFamily="34" charset="0"/>
              <a:cs typeface="Arial" panose="020B0604020202020204" pitchFamily="34" charset="0"/>
            </a:endParaRPr>
          </a:p>
        </p:txBody>
      </p:sp>
      <p:sp>
        <p:nvSpPr>
          <p:cNvPr id="35" name="Text 33"/>
          <p:cNvSpPr/>
          <p:nvPr/>
        </p:nvSpPr>
        <p:spPr>
          <a:xfrm>
            <a:off x="9716572" y="6445925"/>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enum</a:t>
            </a:r>
            <a:endParaRPr lang="en-US" sz="1750" dirty="0">
              <a:latin typeface="Arial" panose="020B0604020202020204" pitchFamily="34" charset="0"/>
              <a:cs typeface="Arial" panose="020B0604020202020204" pitchFamily="34" charset="0"/>
            </a:endParaRPr>
          </a:p>
        </p:txBody>
      </p:sp>
      <p:sp>
        <p:nvSpPr>
          <p:cNvPr id="36" name="Shape 34"/>
          <p:cNvSpPr/>
          <p:nvPr/>
        </p:nvSpPr>
        <p:spPr>
          <a:xfrm>
            <a:off x="801291" y="6952417"/>
            <a:ext cx="13026509" cy="650081"/>
          </a:xfrm>
          <a:prstGeom prst="rect">
            <a:avLst/>
          </a:prstGeom>
          <a:solidFill>
            <a:srgbClr val="FFFFFF">
              <a:alpha val="4000"/>
            </a:srgbClr>
          </a:solidFill>
          <a:ln/>
        </p:spPr>
      </p:sp>
      <p:sp>
        <p:nvSpPr>
          <p:cNvPr id="37" name="Text 35"/>
          <p:cNvSpPr/>
          <p:nvPr/>
        </p:nvSpPr>
        <p:spPr>
          <a:xfrm>
            <a:off x="1029295" y="7096006"/>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avatar</a:t>
            </a:r>
            <a:endParaRPr lang="en-US" sz="1750" dirty="0">
              <a:latin typeface="Arial" panose="020B0604020202020204" pitchFamily="34" charset="0"/>
              <a:cs typeface="Arial" panose="020B0604020202020204" pitchFamily="34" charset="0"/>
            </a:endParaRPr>
          </a:p>
        </p:txBody>
      </p:sp>
      <p:sp>
        <p:nvSpPr>
          <p:cNvPr id="38" name="Text 36"/>
          <p:cNvSpPr/>
          <p:nvPr/>
        </p:nvSpPr>
        <p:spPr>
          <a:xfrm>
            <a:off x="5374838" y="7096006"/>
            <a:ext cx="388072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Hình đại diện</a:t>
            </a:r>
            <a:endParaRPr lang="en-US" sz="1750" dirty="0">
              <a:latin typeface="Arial" panose="020B0604020202020204" pitchFamily="34" charset="0"/>
              <a:cs typeface="Arial" panose="020B0604020202020204" pitchFamily="34" charset="0"/>
            </a:endParaRPr>
          </a:p>
        </p:txBody>
      </p:sp>
      <p:sp>
        <p:nvSpPr>
          <p:cNvPr id="39" name="Text 37"/>
          <p:cNvSpPr/>
          <p:nvPr/>
        </p:nvSpPr>
        <p:spPr>
          <a:xfrm>
            <a:off x="9716572" y="7096006"/>
            <a:ext cx="3884533" cy="362903"/>
          </a:xfrm>
          <a:prstGeom prst="rect">
            <a:avLst/>
          </a:prstGeom>
          <a:noFill/>
          <a:ln/>
        </p:spPr>
        <p:txBody>
          <a:bodyPr wrap="none" lIns="0" tIns="0" rIns="0" bIns="0" rtlCol="0" anchor="t"/>
          <a:lstStyle/>
          <a:p>
            <a:pPr marL="0" indent="0">
              <a:lnSpc>
                <a:spcPts val="2850"/>
              </a:lnSpc>
              <a:buNone/>
            </a:pPr>
            <a:r>
              <a:rPr lang="en-US" sz="17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7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2557939"/>
            <a:ext cx="4505920" cy="563285"/>
          </a:xfrm>
          <a:prstGeom prst="rect">
            <a:avLst/>
          </a:prstGeom>
          <a:noFill/>
          <a:ln/>
        </p:spPr>
        <p:txBody>
          <a:bodyPr wrap="none" lIns="0" tIns="0" rIns="0" bIns="0" rtlCol="0" anchor="t"/>
          <a:lstStyle/>
          <a:p>
            <a:pPr marL="0" indent="0">
              <a:lnSpc>
                <a:spcPts val="4400"/>
              </a:lnSpc>
              <a:buNone/>
            </a:pPr>
            <a:r>
              <a:rPr lang="en-US" sz="3500" b="1" dirty="0">
                <a:solidFill>
                  <a:srgbClr val="38512F"/>
                </a:solidFill>
                <a:latin typeface="Arial" panose="020B0604020202020204" pitchFamily="34" charset="0"/>
                <a:ea typeface="Lora" pitchFamily="34" charset="-122"/>
                <a:cs typeface="Arial" panose="020B0604020202020204" pitchFamily="34" charset="0"/>
              </a:rPr>
              <a:t>Bảng danh mục</a:t>
            </a:r>
            <a:endParaRPr lang="en-US" sz="3500" dirty="0">
              <a:latin typeface="Arial" panose="020B0604020202020204" pitchFamily="34" charset="0"/>
              <a:cs typeface="Arial" panose="020B0604020202020204" pitchFamily="34" charset="0"/>
            </a:endParaRPr>
          </a:p>
        </p:txBody>
      </p:sp>
      <p:sp>
        <p:nvSpPr>
          <p:cNvPr id="3" name="Shape 1"/>
          <p:cNvSpPr/>
          <p:nvPr/>
        </p:nvSpPr>
        <p:spPr>
          <a:xfrm>
            <a:off x="837724" y="3599974"/>
            <a:ext cx="12954952" cy="2071568"/>
          </a:xfrm>
          <a:prstGeom prst="roundRect">
            <a:avLst>
              <a:gd name="adj" fmla="val 1733"/>
            </a:avLst>
          </a:prstGeom>
          <a:noFill/>
          <a:ln w="7620">
            <a:solidFill>
              <a:srgbClr val="000000">
                <a:alpha val="8000"/>
              </a:srgbClr>
            </a:solidFill>
            <a:prstDash val="solid"/>
          </a:ln>
        </p:spPr>
      </p:sp>
      <p:sp>
        <p:nvSpPr>
          <p:cNvPr id="4" name="Shape 2"/>
          <p:cNvSpPr/>
          <p:nvPr/>
        </p:nvSpPr>
        <p:spPr>
          <a:xfrm>
            <a:off x="845344" y="3607594"/>
            <a:ext cx="12938403" cy="685443"/>
          </a:xfrm>
          <a:prstGeom prst="rect">
            <a:avLst/>
          </a:prstGeom>
          <a:solidFill>
            <a:srgbClr val="FFFFFF">
              <a:alpha val="4000"/>
            </a:srgbClr>
          </a:solidFill>
          <a:ln/>
        </p:spPr>
      </p:sp>
      <p:sp>
        <p:nvSpPr>
          <p:cNvPr id="5" name="Text 3"/>
          <p:cNvSpPr/>
          <p:nvPr/>
        </p:nvSpPr>
        <p:spPr>
          <a:xfrm>
            <a:off x="1086088" y="3758803"/>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Thuộc tính</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5402223" y="3758803"/>
            <a:ext cx="382607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Mô tả</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9714548" y="3758803"/>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Kiểu dữ liệu</a:t>
            </a:r>
            <a:endParaRPr lang="en-US" sz="1850" dirty="0">
              <a:latin typeface="Arial" panose="020B0604020202020204" pitchFamily="34" charset="0"/>
              <a:cs typeface="Arial" panose="020B0604020202020204" pitchFamily="34" charset="0"/>
            </a:endParaRPr>
          </a:p>
        </p:txBody>
      </p:sp>
      <p:sp>
        <p:nvSpPr>
          <p:cNvPr id="8" name="Shape 6"/>
          <p:cNvSpPr/>
          <p:nvPr/>
        </p:nvSpPr>
        <p:spPr>
          <a:xfrm>
            <a:off x="845344" y="4293037"/>
            <a:ext cx="12938403" cy="685443"/>
          </a:xfrm>
          <a:prstGeom prst="rect">
            <a:avLst/>
          </a:prstGeom>
          <a:solidFill>
            <a:srgbClr val="000000">
              <a:alpha val="4000"/>
            </a:srgbClr>
          </a:solidFill>
          <a:ln/>
        </p:spPr>
      </p:sp>
      <p:sp>
        <p:nvSpPr>
          <p:cNvPr id="9" name="Text 7"/>
          <p:cNvSpPr/>
          <p:nvPr/>
        </p:nvSpPr>
        <p:spPr>
          <a:xfrm>
            <a:off x="1086088" y="444424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5402223" y="4444246"/>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thứ tự</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9714548" y="444424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2" name="Shape 10"/>
          <p:cNvSpPr/>
          <p:nvPr/>
        </p:nvSpPr>
        <p:spPr>
          <a:xfrm>
            <a:off x="845344" y="4978479"/>
            <a:ext cx="12938403" cy="685443"/>
          </a:xfrm>
          <a:prstGeom prst="rect">
            <a:avLst/>
          </a:prstGeom>
          <a:solidFill>
            <a:srgbClr val="FFFFFF">
              <a:alpha val="4000"/>
            </a:srgbClr>
          </a:solidFill>
          <a:ln/>
        </p:spPr>
      </p:sp>
      <p:sp>
        <p:nvSpPr>
          <p:cNvPr id="13" name="Text 11"/>
          <p:cNvSpPr/>
          <p:nvPr/>
        </p:nvSpPr>
        <p:spPr>
          <a:xfrm>
            <a:off x="1086088" y="512968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tendanhmuc</a:t>
            </a:r>
            <a:endParaRPr lang="en-US" sz="1850" dirty="0">
              <a:latin typeface="Arial" panose="020B0604020202020204" pitchFamily="34" charset="0"/>
              <a:cs typeface="Arial" panose="020B0604020202020204" pitchFamily="34" charset="0"/>
            </a:endParaRPr>
          </a:p>
        </p:txBody>
      </p:sp>
      <p:sp>
        <p:nvSpPr>
          <p:cNvPr id="14" name="Text 12"/>
          <p:cNvSpPr/>
          <p:nvPr/>
        </p:nvSpPr>
        <p:spPr>
          <a:xfrm>
            <a:off x="5402223" y="5129689"/>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Tên danh mục sản phẩm</a:t>
            </a:r>
            <a:endParaRPr lang="en-US" sz="1850" dirty="0">
              <a:latin typeface="Arial" panose="020B0604020202020204" pitchFamily="34" charset="0"/>
              <a:cs typeface="Arial" panose="020B0604020202020204" pitchFamily="34" charset="0"/>
            </a:endParaRPr>
          </a:p>
        </p:txBody>
      </p:sp>
      <p:sp>
        <p:nvSpPr>
          <p:cNvPr id="15" name="Text 13"/>
          <p:cNvSpPr/>
          <p:nvPr/>
        </p:nvSpPr>
        <p:spPr>
          <a:xfrm>
            <a:off x="9714548" y="512968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84014" y="537448"/>
            <a:ext cx="4598670" cy="574715"/>
          </a:xfrm>
          <a:prstGeom prst="rect">
            <a:avLst/>
          </a:prstGeom>
          <a:noFill/>
          <a:ln/>
        </p:spPr>
        <p:txBody>
          <a:bodyPr wrap="none" lIns="0" tIns="0" rIns="0" bIns="0" rtlCol="0" anchor="t"/>
          <a:lstStyle/>
          <a:p>
            <a:pPr marL="0" indent="0">
              <a:lnSpc>
                <a:spcPts val="4500"/>
              </a:lnSpc>
              <a:buNone/>
            </a:pPr>
            <a:r>
              <a:rPr lang="en-US" sz="3600" b="1" dirty="0">
                <a:solidFill>
                  <a:srgbClr val="38512F"/>
                </a:solidFill>
                <a:latin typeface="Lora" pitchFamily="34" charset="0"/>
                <a:ea typeface="Lora" pitchFamily="34" charset="-122"/>
                <a:cs typeface="Lora" pitchFamily="34" charset="-120"/>
              </a:rPr>
              <a:t>Bảng sản phẩm</a:t>
            </a:r>
            <a:endParaRPr lang="en-US" sz="3600" dirty="0"/>
          </a:p>
        </p:txBody>
      </p:sp>
      <p:sp>
        <p:nvSpPr>
          <p:cNvPr id="3" name="Shape 1"/>
          <p:cNvSpPr/>
          <p:nvPr/>
        </p:nvSpPr>
        <p:spPr>
          <a:xfrm>
            <a:off x="684014" y="1503045"/>
            <a:ext cx="13262372" cy="6200894"/>
          </a:xfrm>
          <a:prstGeom prst="roundRect">
            <a:avLst>
              <a:gd name="adj" fmla="val 473"/>
            </a:avLst>
          </a:prstGeom>
          <a:noFill/>
          <a:ln w="7620">
            <a:solidFill>
              <a:srgbClr val="000000">
                <a:alpha val="8000"/>
              </a:srgbClr>
            </a:solidFill>
            <a:prstDash val="solid"/>
          </a:ln>
        </p:spPr>
      </p:sp>
      <p:sp>
        <p:nvSpPr>
          <p:cNvPr id="4" name="Shape 2"/>
          <p:cNvSpPr/>
          <p:nvPr/>
        </p:nvSpPr>
        <p:spPr>
          <a:xfrm>
            <a:off x="691634" y="1510665"/>
            <a:ext cx="13245703" cy="562332"/>
          </a:xfrm>
          <a:prstGeom prst="rect">
            <a:avLst/>
          </a:prstGeom>
          <a:solidFill>
            <a:srgbClr val="FFFFFF">
              <a:alpha val="4000"/>
            </a:srgbClr>
          </a:solidFill>
          <a:ln/>
        </p:spPr>
      </p:sp>
      <p:sp>
        <p:nvSpPr>
          <p:cNvPr id="5" name="Text 3"/>
          <p:cNvSpPr/>
          <p:nvPr/>
        </p:nvSpPr>
        <p:spPr>
          <a:xfrm>
            <a:off x="888563" y="1635443"/>
            <a:ext cx="4020145" cy="312777"/>
          </a:xfrm>
          <a:prstGeom prst="rect">
            <a:avLst/>
          </a:prstGeom>
          <a:noFill/>
          <a:ln/>
        </p:spPr>
        <p:txBody>
          <a:bodyPr wrap="none" lIns="0" tIns="0" rIns="0" bIns="0" rtlCol="0" anchor="t"/>
          <a:lstStyle/>
          <a:p>
            <a:pPr marL="0" indent="0" algn="ctr">
              <a:lnSpc>
                <a:spcPts val="2450"/>
              </a:lnSpc>
              <a:buNone/>
            </a:pPr>
            <a:r>
              <a:rPr lang="en-US" sz="1500" b="1" dirty="0">
                <a:solidFill>
                  <a:srgbClr val="3A3630"/>
                </a:solidFill>
                <a:latin typeface="Source Sans Pro" pitchFamily="34" charset="0"/>
                <a:ea typeface="Source Sans Pro" pitchFamily="34" charset="-122"/>
                <a:cs typeface="Source Sans Pro" pitchFamily="34" charset="-120"/>
              </a:rPr>
              <a:t>Thuộc tính</a:t>
            </a:r>
            <a:endParaRPr lang="en-US" sz="1500" dirty="0"/>
          </a:p>
        </p:txBody>
      </p:sp>
      <p:sp>
        <p:nvSpPr>
          <p:cNvPr id="6" name="Text 4"/>
          <p:cNvSpPr/>
          <p:nvPr/>
        </p:nvSpPr>
        <p:spPr>
          <a:xfrm>
            <a:off x="5307092" y="1635443"/>
            <a:ext cx="4016335" cy="312777"/>
          </a:xfrm>
          <a:prstGeom prst="rect">
            <a:avLst/>
          </a:prstGeom>
          <a:noFill/>
          <a:ln/>
        </p:spPr>
        <p:txBody>
          <a:bodyPr wrap="none" lIns="0" tIns="0" rIns="0" bIns="0" rtlCol="0" anchor="t"/>
          <a:lstStyle/>
          <a:p>
            <a:pPr marL="0" indent="0" algn="ctr">
              <a:lnSpc>
                <a:spcPts val="2450"/>
              </a:lnSpc>
              <a:buNone/>
            </a:pPr>
            <a:r>
              <a:rPr lang="en-US" sz="1500" b="1" dirty="0">
                <a:solidFill>
                  <a:srgbClr val="3A3630"/>
                </a:solidFill>
                <a:latin typeface="Source Sans Pro" pitchFamily="34" charset="0"/>
                <a:ea typeface="Source Sans Pro" pitchFamily="34" charset="-122"/>
                <a:cs typeface="Source Sans Pro" pitchFamily="34" charset="-120"/>
              </a:rPr>
              <a:t>Mô tả</a:t>
            </a:r>
            <a:endParaRPr lang="en-US" sz="1500" dirty="0"/>
          </a:p>
        </p:txBody>
      </p:sp>
      <p:sp>
        <p:nvSpPr>
          <p:cNvPr id="7" name="Text 5"/>
          <p:cNvSpPr/>
          <p:nvPr/>
        </p:nvSpPr>
        <p:spPr>
          <a:xfrm>
            <a:off x="9721810" y="1635443"/>
            <a:ext cx="4020145" cy="312777"/>
          </a:xfrm>
          <a:prstGeom prst="rect">
            <a:avLst/>
          </a:prstGeom>
          <a:noFill/>
          <a:ln/>
        </p:spPr>
        <p:txBody>
          <a:bodyPr wrap="none" lIns="0" tIns="0" rIns="0" bIns="0" rtlCol="0" anchor="t"/>
          <a:lstStyle/>
          <a:p>
            <a:pPr marL="0" indent="0" algn="ctr">
              <a:lnSpc>
                <a:spcPts val="2450"/>
              </a:lnSpc>
              <a:buNone/>
            </a:pPr>
            <a:r>
              <a:rPr lang="en-US" sz="1500" b="1" dirty="0">
                <a:solidFill>
                  <a:srgbClr val="3A3630"/>
                </a:solidFill>
                <a:latin typeface="Source Sans Pro" pitchFamily="34" charset="0"/>
                <a:ea typeface="Source Sans Pro" pitchFamily="34" charset="-122"/>
                <a:cs typeface="Source Sans Pro" pitchFamily="34" charset="-120"/>
              </a:rPr>
              <a:t>Kiểu dữ liệu</a:t>
            </a:r>
            <a:endParaRPr lang="en-US" sz="1500" dirty="0"/>
          </a:p>
        </p:txBody>
      </p:sp>
      <p:sp>
        <p:nvSpPr>
          <p:cNvPr id="8" name="Shape 6"/>
          <p:cNvSpPr/>
          <p:nvPr/>
        </p:nvSpPr>
        <p:spPr>
          <a:xfrm>
            <a:off x="691634" y="2072997"/>
            <a:ext cx="13245703" cy="562332"/>
          </a:xfrm>
          <a:prstGeom prst="rect">
            <a:avLst/>
          </a:prstGeom>
          <a:solidFill>
            <a:srgbClr val="000000">
              <a:alpha val="4000"/>
            </a:srgbClr>
          </a:solidFill>
          <a:ln/>
        </p:spPr>
      </p:sp>
      <p:sp>
        <p:nvSpPr>
          <p:cNvPr id="9" name="Text 7"/>
          <p:cNvSpPr/>
          <p:nvPr/>
        </p:nvSpPr>
        <p:spPr>
          <a:xfrm>
            <a:off x="888563" y="2197775"/>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id</a:t>
            </a:r>
            <a:endParaRPr lang="en-US" sz="1500" dirty="0"/>
          </a:p>
        </p:txBody>
      </p:sp>
      <p:sp>
        <p:nvSpPr>
          <p:cNvPr id="10" name="Text 8"/>
          <p:cNvSpPr/>
          <p:nvPr/>
        </p:nvSpPr>
        <p:spPr>
          <a:xfrm>
            <a:off x="5307092" y="2197775"/>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Số thứ tự</a:t>
            </a:r>
            <a:endParaRPr lang="en-US" sz="1500" dirty="0"/>
          </a:p>
        </p:txBody>
      </p:sp>
      <p:sp>
        <p:nvSpPr>
          <p:cNvPr id="11" name="Text 9"/>
          <p:cNvSpPr/>
          <p:nvPr/>
        </p:nvSpPr>
        <p:spPr>
          <a:xfrm>
            <a:off x="9721810" y="2197775"/>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int</a:t>
            </a:r>
            <a:endParaRPr lang="en-US" sz="1500" dirty="0"/>
          </a:p>
        </p:txBody>
      </p:sp>
      <p:sp>
        <p:nvSpPr>
          <p:cNvPr id="12" name="Shape 10"/>
          <p:cNvSpPr/>
          <p:nvPr/>
        </p:nvSpPr>
        <p:spPr>
          <a:xfrm>
            <a:off x="691634" y="2635329"/>
            <a:ext cx="13245703" cy="562332"/>
          </a:xfrm>
          <a:prstGeom prst="rect">
            <a:avLst/>
          </a:prstGeom>
          <a:solidFill>
            <a:srgbClr val="FFFFFF">
              <a:alpha val="4000"/>
            </a:srgbClr>
          </a:solidFill>
          <a:ln/>
        </p:spPr>
      </p:sp>
      <p:sp>
        <p:nvSpPr>
          <p:cNvPr id="13" name="Text 11"/>
          <p:cNvSpPr/>
          <p:nvPr/>
        </p:nvSpPr>
        <p:spPr>
          <a:xfrm>
            <a:off x="888563" y="2760107"/>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tensp</a:t>
            </a:r>
            <a:endParaRPr lang="en-US" sz="1500" dirty="0"/>
          </a:p>
        </p:txBody>
      </p:sp>
      <p:sp>
        <p:nvSpPr>
          <p:cNvPr id="14" name="Text 12"/>
          <p:cNvSpPr/>
          <p:nvPr/>
        </p:nvSpPr>
        <p:spPr>
          <a:xfrm>
            <a:off x="5307092" y="2760107"/>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Tên sản phẩm</a:t>
            </a:r>
            <a:endParaRPr lang="en-US" sz="1500" dirty="0"/>
          </a:p>
        </p:txBody>
      </p:sp>
      <p:sp>
        <p:nvSpPr>
          <p:cNvPr id="15" name="Text 13"/>
          <p:cNvSpPr/>
          <p:nvPr/>
        </p:nvSpPr>
        <p:spPr>
          <a:xfrm>
            <a:off x="9721810" y="2760107"/>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varchar</a:t>
            </a:r>
            <a:endParaRPr lang="en-US" sz="1500" dirty="0"/>
          </a:p>
        </p:txBody>
      </p:sp>
      <p:sp>
        <p:nvSpPr>
          <p:cNvPr id="16" name="Shape 14"/>
          <p:cNvSpPr/>
          <p:nvPr/>
        </p:nvSpPr>
        <p:spPr>
          <a:xfrm>
            <a:off x="691634" y="3197662"/>
            <a:ext cx="13245703" cy="562332"/>
          </a:xfrm>
          <a:prstGeom prst="rect">
            <a:avLst/>
          </a:prstGeom>
          <a:solidFill>
            <a:srgbClr val="000000">
              <a:alpha val="4000"/>
            </a:srgbClr>
          </a:solidFill>
          <a:ln/>
        </p:spPr>
      </p:sp>
      <p:sp>
        <p:nvSpPr>
          <p:cNvPr id="17" name="Text 15"/>
          <p:cNvSpPr/>
          <p:nvPr/>
        </p:nvSpPr>
        <p:spPr>
          <a:xfrm>
            <a:off x="888563" y="3322439"/>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giasp</a:t>
            </a:r>
            <a:endParaRPr lang="en-US" sz="1500" dirty="0"/>
          </a:p>
        </p:txBody>
      </p:sp>
      <p:sp>
        <p:nvSpPr>
          <p:cNvPr id="18" name="Text 16"/>
          <p:cNvSpPr/>
          <p:nvPr/>
        </p:nvSpPr>
        <p:spPr>
          <a:xfrm>
            <a:off x="5307092" y="3322439"/>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Giá sản phẩm</a:t>
            </a:r>
            <a:endParaRPr lang="en-US" sz="1500" dirty="0"/>
          </a:p>
        </p:txBody>
      </p:sp>
      <p:sp>
        <p:nvSpPr>
          <p:cNvPr id="19" name="Text 17"/>
          <p:cNvSpPr/>
          <p:nvPr/>
        </p:nvSpPr>
        <p:spPr>
          <a:xfrm>
            <a:off x="9721810" y="3322439"/>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int</a:t>
            </a:r>
            <a:endParaRPr lang="en-US" sz="1500" dirty="0"/>
          </a:p>
        </p:txBody>
      </p:sp>
      <p:sp>
        <p:nvSpPr>
          <p:cNvPr id="20" name="Shape 18"/>
          <p:cNvSpPr/>
          <p:nvPr/>
        </p:nvSpPr>
        <p:spPr>
          <a:xfrm>
            <a:off x="691634" y="3759994"/>
            <a:ext cx="13245703" cy="562332"/>
          </a:xfrm>
          <a:prstGeom prst="rect">
            <a:avLst/>
          </a:prstGeom>
          <a:solidFill>
            <a:srgbClr val="FFFFFF">
              <a:alpha val="4000"/>
            </a:srgbClr>
          </a:solidFill>
          <a:ln/>
        </p:spPr>
      </p:sp>
      <p:sp>
        <p:nvSpPr>
          <p:cNvPr id="21" name="Text 19"/>
          <p:cNvSpPr/>
          <p:nvPr/>
        </p:nvSpPr>
        <p:spPr>
          <a:xfrm>
            <a:off x="888563" y="3884771"/>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mota</a:t>
            </a:r>
            <a:endParaRPr lang="en-US" sz="1500" dirty="0"/>
          </a:p>
        </p:txBody>
      </p:sp>
      <p:sp>
        <p:nvSpPr>
          <p:cNvPr id="22" name="Text 20"/>
          <p:cNvSpPr/>
          <p:nvPr/>
        </p:nvSpPr>
        <p:spPr>
          <a:xfrm>
            <a:off x="5307092" y="3884771"/>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Mô tả sản phẩm</a:t>
            </a:r>
            <a:endParaRPr lang="en-US" sz="1500" dirty="0"/>
          </a:p>
        </p:txBody>
      </p:sp>
      <p:sp>
        <p:nvSpPr>
          <p:cNvPr id="23" name="Text 21"/>
          <p:cNvSpPr/>
          <p:nvPr/>
        </p:nvSpPr>
        <p:spPr>
          <a:xfrm>
            <a:off x="9721810" y="3884771"/>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text</a:t>
            </a:r>
            <a:endParaRPr lang="en-US" sz="1500" dirty="0"/>
          </a:p>
        </p:txBody>
      </p:sp>
      <p:sp>
        <p:nvSpPr>
          <p:cNvPr id="24" name="Shape 22"/>
          <p:cNvSpPr/>
          <p:nvPr/>
        </p:nvSpPr>
        <p:spPr>
          <a:xfrm>
            <a:off x="691634" y="4322326"/>
            <a:ext cx="13245703" cy="562332"/>
          </a:xfrm>
          <a:prstGeom prst="rect">
            <a:avLst/>
          </a:prstGeom>
          <a:solidFill>
            <a:srgbClr val="000000">
              <a:alpha val="4000"/>
            </a:srgbClr>
          </a:solidFill>
          <a:ln/>
        </p:spPr>
      </p:sp>
      <p:sp>
        <p:nvSpPr>
          <p:cNvPr id="25" name="Text 23"/>
          <p:cNvSpPr/>
          <p:nvPr/>
        </p:nvSpPr>
        <p:spPr>
          <a:xfrm>
            <a:off x="888563" y="4447103"/>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hinhanh</a:t>
            </a:r>
            <a:endParaRPr lang="en-US" sz="1500" dirty="0"/>
          </a:p>
        </p:txBody>
      </p:sp>
      <p:sp>
        <p:nvSpPr>
          <p:cNvPr id="26" name="Text 24"/>
          <p:cNvSpPr/>
          <p:nvPr/>
        </p:nvSpPr>
        <p:spPr>
          <a:xfrm>
            <a:off x="5307092" y="4447103"/>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Đường dẫn hình ảnh</a:t>
            </a:r>
            <a:endParaRPr lang="en-US" sz="1500" dirty="0"/>
          </a:p>
        </p:txBody>
      </p:sp>
      <p:sp>
        <p:nvSpPr>
          <p:cNvPr id="27" name="Text 25"/>
          <p:cNvSpPr/>
          <p:nvPr/>
        </p:nvSpPr>
        <p:spPr>
          <a:xfrm>
            <a:off x="9721810" y="4447103"/>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varchar</a:t>
            </a:r>
            <a:endParaRPr lang="en-US" sz="1500" dirty="0"/>
          </a:p>
        </p:txBody>
      </p:sp>
      <p:sp>
        <p:nvSpPr>
          <p:cNvPr id="28" name="Shape 26"/>
          <p:cNvSpPr/>
          <p:nvPr/>
        </p:nvSpPr>
        <p:spPr>
          <a:xfrm>
            <a:off x="691634" y="4884658"/>
            <a:ext cx="13245703" cy="562332"/>
          </a:xfrm>
          <a:prstGeom prst="rect">
            <a:avLst/>
          </a:prstGeom>
          <a:solidFill>
            <a:srgbClr val="FFFFFF">
              <a:alpha val="4000"/>
            </a:srgbClr>
          </a:solidFill>
          <a:ln/>
        </p:spPr>
      </p:sp>
      <p:sp>
        <p:nvSpPr>
          <p:cNvPr id="29" name="Text 27"/>
          <p:cNvSpPr/>
          <p:nvPr/>
        </p:nvSpPr>
        <p:spPr>
          <a:xfrm>
            <a:off x="888563" y="5009436"/>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soluong</a:t>
            </a:r>
            <a:endParaRPr lang="en-US" sz="1500" dirty="0"/>
          </a:p>
        </p:txBody>
      </p:sp>
      <p:sp>
        <p:nvSpPr>
          <p:cNvPr id="30" name="Text 28"/>
          <p:cNvSpPr/>
          <p:nvPr/>
        </p:nvSpPr>
        <p:spPr>
          <a:xfrm>
            <a:off x="5307092" y="5009436"/>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Số lượng trong kho</a:t>
            </a:r>
            <a:endParaRPr lang="en-US" sz="1500" dirty="0"/>
          </a:p>
        </p:txBody>
      </p:sp>
      <p:sp>
        <p:nvSpPr>
          <p:cNvPr id="31" name="Text 29"/>
          <p:cNvSpPr/>
          <p:nvPr/>
        </p:nvSpPr>
        <p:spPr>
          <a:xfrm>
            <a:off x="9721810" y="5009436"/>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int</a:t>
            </a:r>
            <a:endParaRPr lang="en-US" sz="1500" dirty="0"/>
          </a:p>
        </p:txBody>
      </p:sp>
      <p:sp>
        <p:nvSpPr>
          <p:cNvPr id="32" name="Shape 30"/>
          <p:cNvSpPr/>
          <p:nvPr/>
        </p:nvSpPr>
        <p:spPr>
          <a:xfrm>
            <a:off x="691634" y="5446990"/>
            <a:ext cx="13245703" cy="562332"/>
          </a:xfrm>
          <a:prstGeom prst="rect">
            <a:avLst/>
          </a:prstGeom>
          <a:solidFill>
            <a:srgbClr val="000000">
              <a:alpha val="4000"/>
            </a:srgbClr>
          </a:solidFill>
          <a:ln/>
        </p:spPr>
      </p:sp>
      <p:sp>
        <p:nvSpPr>
          <p:cNvPr id="33" name="Text 31"/>
          <p:cNvSpPr/>
          <p:nvPr/>
        </p:nvSpPr>
        <p:spPr>
          <a:xfrm>
            <a:off x="888563" y="5571768"/>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trongluong</a:t>
            </a:r>
            <a:endParaRPr lang="en-US" sz="1500" dirty="0"/>
          </a:p>
        </p:txBody>
      </p:sp>
      <p:sp>
        <p:nvSpPr>
          <p:cNvPr id="34" name="Text 32"/>
          <p:cNvSpPr/>
          <p:nvPr/>
        </p:nvSpPr>
        <p:spPr>
          <a:xfrm>
            <a:off x="5307092" y="5571768"/>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Trọng lượng sản phẩm</a:t>
            </a:r>
            <a:endParaRPr lang="en-US" sz="1500" dirty="0"/>
          </a:p>
        </p:txBody>
      </p:sp>
      <p:sp>
        <p:nvSpPr>
          <p:cNvPr id="35" name="Text 33"/>
          <p:cNvSpPr/>
          <p:nvPr/>
        </p:nvSpPr>
        <p:spPr>
          <a:xfrm>
            <a:off x="9721810" y="5571768"/>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float</a:t>
            </a:r>
            <a:endParaRPr lang="en-US" sz="1500" dirty="0"/>
          </a:p>
        </p:txBody>
      </p:sp>
      <p:sp>
        <p:nvSpPr>
          <p:cNvPr id="36" name="Shape 34"/>
          <p:cNvSpPr/>
          <p:nvPr/>
        </p:nvSpPr>
        <p:spPr>
          <a:xfrm>
            <a:off x="691634" y="6009322"/>
            <a:ext cx="13245703" cy="562332"/>
          </a:xfrm>
          <a:prstGeom prst="rect">
            <a:avLst/>
          </a:prstGeom>
          <a:solidFill>
            <a:srgbClr val="FFFFFF">
              <a:alpha val="4000"/>
            </a:srgbClr>
          </a:solidFill>
          <a:ln/>
        </p:spPr>
      </p:sp>
      <p:sp>
        <p:nvSpPr>
          <p:cNvPr id="37" name="Text 35"/>
          <p:cNvSpPr/>
          <p:nvPr/>
        </p:nvSpPr>
        <p:spPr>
          <a:xfrm>
            <a:off x="888563" y="6134100"/>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dophaxay</a:t>
            </a:r>
            <a:endParaRPr lang="en-US" sz="1500" dirty="0"/>
          </a:p>
        </p:txBody>
      </p:sp>
      <p:sp>
        <p:nvSpPr>
          <p:cNvPr id="38" name="Text 36"/>
          <p:cNvSpPr/>
          <p:nvPr/>
        </p:nvSpPr>
        <p:spPr>
          <a:xfrm>
            <a:off x="5307092" y="6134100"/>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Độ pha xay</a:t>
            </a:r>
            <a:endParaRPr lang="en-US" sz="1500" dirty="0"/>
          </a:p>
        </p:txBody>
      </p:sp>
      <p:sp>
        <p:nvSpPr>
          <p:cNvPr id="39" name="Text 37"/>
          <p:cNvSpPr/>
          <p:nvPr/>
        </p:nvSpPr>
        <p:spPr>
          <a:xfrm>
            <a:off x="9721810" y="6134100"/>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varchar</a:t>
            </a:r>
            <a:endParaRPr lang="en-US" sz="1500" dirty="0"/>
          </a:p>
        </p:txBody>
      </p:sp>
      <p:sp>
        <p:nvSpPr>
          <p:cNvPr id="40" name="Shape 38"/>
          <p:cNvSpPr/>
          <p:nvPr/>
        </p:nvSpPr>
        <p:spPr>
          <a:xfrm>
            <a:off x="691634" y="6571655"/>
            <a:ext cx="13245703" cy="562332"/>
          </a:xfrm>
          <a:prstGeom prst="rect">
            <a:avLst/>
          </a:prstGeom>
          <a:solidFill>
            <a:srgbClr val="000000">
              <a:alpha val="4000"/>
            </a:srgbClr>
          </a:solidFill>
          <a:ln/>
        </p:spPr>
      </p:sp>
      <p:sp>
        <p:nvSpPr>
          <p:cNvPr id="41" name="Text 39"/>
          <p:cNvSpPr/>
          <p:nvPr/>
        </p:nvSpPr>
        <p:spPr>
          <a:xfrm>
            <a:off x="888563" y="6696432"/>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huongvi</a:t>
            </a:r>
            <a:endParaRPr lang="en-US" sz="1500" dirty="0"/>
          </a:p>
        </p:txBody>
      </p:sp>
      <p:sp>
        <p:nvSpPr>
          <p:cNvPr id="42" name="Text 40"/>
          <p:cNvSpPr/>
          <p:nvPr/>
        </p:nvSpPr>
        <p:spPr>
          <a:xfrm>
            <a:off x="5307092" y="6696432"/>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Hương vị</a:t>
            </a:r>
            <a:endParaRPr lang="en-US" sz="1500" dirty="0"/>
          </a:p>
        </p:txBody>
      </p:sp>
      <p:sp>
        <p:nvSpPr>
          <p:cNvPr id="43" name="Text 41"/>
          <p:cNvSpPr/>
          <p:nvPr/>
        </p:nvSpPr>
        <p:spPr>
          <a:xfrm>
            <a:off x="9721810" y="6696432"/>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varchar</a:t>
            </a:r>
            <a:endParaRPr lang="en-US" sz="1500" dirty="0"/>
          </a:p>
        </p:txBody>
      </p:sp>
      <p:sp>
        <p:nvSpPr>
          <p:cNvPr id="44" name="Shape 42"/>
          <p:cNvSpPr/>
          <p:nvPr/>
        </p:nvSpPr>
        <p:spPr>
          <a:xfrm>
            <a:off x="691634" y="7133987"/>
            <a:ext cx="13245703" cy="562332"/>
          </a:xfrm>
          <a:prstGeom prst="rect">
            <a:avLst/>
          </a:prstGeom>
          <a:solidFill>
            <a:srgbClr val="FFFFFF">
              <a:alpha val="4000"/>
            </a:srgbClr>
          </a:solidFill>
          <a:ln/>
        </p:spPr>
      </p:sp>
      <p:sp>
        <p:nvSpPr>
          <p:cNvPr id="45" name="Text 43"/>
          <p:cNvSpPr/>
          <p:nvPr/>
        </p:nvSpPr>
        <p:spPr>
          <a:xfrm>
            <a:off x="888563" y="7258764"/>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iddanhmuc</a:t>
            </a:r>
            <a:endParaRPr lang="en-US" sz="1500" dirty="0"/>
          </a:p>
        </p:txBody>
      </p:sp>
      <p:sp>
        <p:nvSpPr>
          <p:cNvPr id="46" name="Text 44"/>
          <p:cNvSpPr/>
          <p:nvPr/>
        </p:nvSpPr>
        <p:spPr>
          <a:xfrm>
            <a:off x="5307092" y="7258764"/>
            <a:ext cx="401633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Id của danh mục</a:t>
            </a:r>
            <a:endParaRPr lang="en-US" sz="1500" dirty="0"/>
          </a:p>
        </p:txBody>
      </p:sp>
      <p:sp>
        <p:nvSpPr>
          <p:cNvPr id="47" name="Text 45"/>
          <p:cNvSpPr/>
          <p:nvPr/>
        </p:nvSpPr>
        <p:spPr>
          <a:xfrm>
            <a:off x="9721810" y="7258764"/>
            <a:ext cx="4020145" cy="312777"/>
          </a:xfrm>
          <a:prstGeom prst="rect">
            <a:avLst/>
          </a:prstGeom>
          <a:noFill/>
          <a:ln/>
        </p:spPr>
        <p:txBody>
          <a:bodyPr wrap="none" lIns="0" tIns="0" rIns="0" bIns="0" rtlCol="0" anchor="t"/>
          <a:lstStyle/>
          <a:p>
            <a:pPr marL="0" indent="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int</a:t>
            </a:r>
            <a:endParaRPr lang="en-US" sz="15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11668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38512F"/>
                </a:solidFill>
                <a:latin typeface="Arial" panose="020B0604020202020204" pitchFamily="34" charset="0"/>
                <a:ea typeface="Lora" pitchFamily="34" charset="-122"/>
                <a:cs typeface="Arial" panose="020B0604020202020204" pitchFamily="34" charset="0"/>
              </a:rPr>
              <a:t>Bảng đơn hàng</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837724" y="2299454"/>
            <a:ext cx="12954952" cy="4813340"/>
          </a:xfrm>
          <a:prstGeom prst="roundRect">
            <a:avLst>
              <a:gd name="adj" fmla="val 746"/>
            </a:avLst>
          </a:prstGeom>
          <a:noFill/>
          <a:ln w="7620">
            <a:solidFill>
              <a:srgbClr val="000000">
                <a:alpha val="8000"/>
              </a:srgbClr>
            </a:solidFill>
            <a:prstDash val="solid"/>
          </a:ln>
        </p:spPr>
      </p:sp>
      <p:sp>
        <p:nvSpPr>
          <p:cNvPr id="4" name="Shape 2"/>
          <p:cNvSpPr/>
          <p:nvPr/>
        </p:nvSpPr>
        <p:spPr>
          <a:xfrm>
            <a:off x="845344" y="2307074"/>
            <a:ext cx="12938403" cy="685443"/>
          </a:xfrm>
          <a:prstGeom prst="rect">
            <a:avLst/>
          </a:prstGeom>
          <a:solidFill>
            <a:srgbClr val="FFFFFF">
              <a:alpha val="4000"/>
            </a:srgbClr>
          </a:solidFill>
          <a:ln/>
        </p:spPr>
      </p:sp>
      <p:sp>
        <p:nvSpPr>
          <p:cNvPr id="5" name="Text 3"/>
          <p:cNvSpPr/>
          <p:nvPr/>
        </p:nvSpPr>
        <p:spPr>
          <a:xfrm>
            <a:off x="1086088" y="2458283"/>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Thuộc tính</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5402223" y="2458283"/>
            <a:ext cx="382607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Mô tả</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9714548" y="2458283"/>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Kiểu dữ liệu</a:t>
            </a:r>
            <a:endParaRPr lang="en-US" sz="1850" dirty="0">
              <a:latin typeface="Arial" panose="020B0604020202020204" pitchFamily="34" charset="0"/>
              <a:cs typeface="Arial" panose="020B0604020202020204" pitchFamily="34" charset="0"/>
            </a:endParaRPr>
          </a:p>
        </p:txBody>
      </p:sp>
      <p:sp>
        <p:nvSpPr>
          <p:cNvPr id="8" name="Shape 6"/>
          <p:cNvSpPr/>
          <p:nvPr/>
        </p:nvSpPr>
        <p:spPr>
          <a:xfrm>
            <a:off x="845344" y="2992517"/>
            <a:ext cx="12938403" cy="685443"/>
          </a:xfrm>
          <a:prstGeom prst="rect">
            <a:avLst/>
          </a:prstGeom>
          <a:solidFill>
            <a:srgbClr val="000000">
              <a:alpha val="4000"/>
            </a:srgbClr>
          </a:solidFill>
          <a:ln/>
        </p:spPr>
      </p:sp>
      <p:sp>
        <p:nvSpPr>
          <p:cNvPr id="9" name="Text 7"/>
          <p:cNvSpPr/>
          <p:nvPr/>
        </p:nvSpPr>
        <p:spPr>
          <a:xfrm>
            <a:off x="1086088" y="314372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5402223" y="3143726"/>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thứ tự</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9714548" y="314372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2" name="Shape 10"/>
          <p:cNvSpPr/>
          <p:nvPr/>
        </p:nvSpPr>
        <p:spPr>
          <a:xfrm>
            <a:off x="845344" y="3677960"/>
            <a:ext cx="12938403" cy="685443"/>
          </a:xfrm>
          <a:prstGeom prst="rect">
            <a:avLst/>
          </a:prstGeom>
          <a:solidFill>
            <a:srgbClr val="FFFFFF">
              <a:alpha val="4000"/>
            </a:srgbClr>
          </a:solidFill>
          <a:ln/>
        </p:spPr>
      </p:sp>
      <p:sp>
        <p:nvSpPr>
          <p:cNvPr id="13" name="Text 11"/>
          <p:cNvSpPr/>
          <p:nvPr/>
        </p:nvSpPr>
        <p:spPr>
          <a:xfrm>
            <a:off x="1086088" y="382916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iduser</a:t>
            </a:r>
            <a:endParaRPr lang="en-US" sz="1850" dirty="0">
              <a:latin typeface="Arial" panose="020B0604020202020204" pitchFamily="34" charset="0"/>
              <a:cs typeface="Arial" panose="020B0604020202020204" pitchFamily="34" charset="0"/>
            </a:endParaRPr>
          </a:p>
        </p:txBody>
      </p:sp>
      <p:sp>
        <p:nvSpPr>
          <p:cNvPr id="14" name="Text 12"/>
          <p:cNvSpPr/>
          <p:nvPr/>
        </p:nvSpPr>
        <p:spPr>
          <a:xfrm>
            <a:off x="5402223" y="3829169"/>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 người dùng</a:t>
            </a:r>
            <a:endParaRPr lang="en-US" sz="1850" dirty="0">
              <a:latin typeface="Arial" panose="020B0604020202020204" pitchFamily="34" charset="0"/>
              <a:cs typeface="Arial" panose="020B0604020202020204" pitchFamily="34" charset="0"/>
            </a:endParaRPr>
          </a:p>
        </p:txBody>
      </p:sp>
      <p:sp>
        <p:nvSpPr>
          <p:cNvPr id="15" name="Text 13"/>
          <p:cNvSpPr/>
          <p:nvPr/>
        </p:nvSpPr>
        <p:spPr>
          <a:xfrm>
            <a:off x="9714548" y="382916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6" name="Shape 14"/>
          <p:cNvSpPr/>
          <p:nvPr/>
        </p:nvSpPr>
        <p:spPr>
          <a:xfrm>
            <a:off x="845344" y="4363403"/>
            <a:ext cx="12938403" cy="685443"/>
          </a:xfrm>
          <a:prstGeom prst="rect">
            <a:avLst/>
          </a:prstGeom>
          <a:solidFill>
            <a:srgbClr val="000000">
              <a:alpha val="4000"/>
            </a:srgbClr>
          </a:solidFill>
          <a:ln/>
        </p:spPr>
      </p:sp>
      <p:sp>
        <p:nvSpPr>
          <p:cNvPr id="17" name="Text 15"/>
          <p:cNvSpPr/>
          <p:nvPr/>
        </p:nvSpPr>
        <p:spPr>
          <a:xfrm>
            <a:off x="1086088" y="451461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tongtien</a:t>
            </a:r>
            <a:endParaRPr lang="en-US" sz="1850" dirty="0">
              <a:latin typeface="Arial" panose="020B0604020202020204" pitchFamily="34" charset="0"/>
              <a:cs typeface="Arial" panose="020B0604020202020204" pitchFamily="34" charset="0"/>
            </a:endParaRPr>
          </a:p>
        </p:txBody>
      </p:sp>
      <p:sp>
        <p:nvSpPr>
          <p:cNvPr id="18" name="Text 16"/>
          <p:cNvSpPr/>
          <p:nvPr/>
        </p:nvSpPr>
        <p:spPr>
          <a:xfrm>
            <a:off x="5402223" y="4514612"/>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Tổng tiền đơn hàng</a:t>
            </a:r>
            <a:endParaRPr lang="en-US" sz="1850" dirty="0">
              <a:latin typeface="Arial" panose="020B0604020202020204" pitchFamily="34" charset="0"/>
              <a:cs typeface="Arial" panose="020B0604020202020204" pitchFamily="34" charset="0"/>
            </a:endParaRPr>
          </a:p>
        </p:txBody>
      </p:sp>
      <p:sp>
        <p:nvSpPr>
          <p:cNvPr id="19" name="Text 17"/>
          <p:cNvSpPr/>
          <p:nvPr/>
        </p:nvSpPr>
        <p:spPr>
          <a:xfrm>
            <a:off x="9714548" y="451461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20" name="Shape 18"/>
          <p:cNvSpPr/>
          <p:nvPr/>
        </p:nvSpPr>
        <p:spPr>
          <a:xfrm>
            <a:off x="845344" y="5048845"/>
            <a:ext cx="12938403" cy="685443"/>
          </a:xfrm>
          <a:prstGeom prst="rect">
            <a:avLst/>
          </a:prstGeom>
          <a:solidFill>
            <a:srgbClr val="FFFFFF">
              <a:alpha val="4000"/>
            </a:srgbClr>
          </a:solidFill>
          <a:ln/>
        </p:spPr>
      </p:sp>
      <p:sp>
        <p:nvSpPr>
          <p:cNvPr id="21" name="Text 19"/>
          <p:cNvSpPr/>
          <p:nvPr/>
        </p:nvSpPr>
        <p:spPr>
          <a:xfrm>
            <a:off x="1086088" y="5200055"/>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trangthai</a:t>
            </a:r>
            <a:endParaRPr lang="en-US" sz="1850" dirty="0">
              <a:latin typeface="Arial" panose="020B0604020202020204" pitchFamily="34" charset="0"/>
              <a:cs typeface="Arial" panose="020B0604020202020204" pitchFamily="34" charset="0"/>
            </a:endParaRPr>
          </a:p>
        </p:txBody>
      </p:sp>
      <p:sp>
        <p:nvSpPr>
          <p:cNvPr id="22" name="Text 20"/>
          <p:cNvSpPr/>
          <p:nvPr/>
        </p:nvSpPr>
        <p:spPr>
          <a:xfrm>
            <a:off x="5402223" y="5200055"/>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Trạng thái đơn hàng</a:t>
            </a:r>
            <a:endParaRPr lang="en-US" sz="1850" dirty="0">
              <a:latin typeface="Arial" panose="020B0604020202020204" pitchFamily="34" charset="0"/>
              <a:cs typeface="Arial" panose="020B0604020202020204" pitchFamily="34" charset="0"/>
            </a:endParaRPr>
          </a:p>
        </p:txBody>
      </p:sp>
      <p:sp>
        <p:nvSpPr>
          <p:cNvPr id="23" name="Text 21"/>
          <p:cNvSpPr/>
          <p:nvPr/>
        </p:nvSpPr>
        <p:spPr>
          <a:xfrm>
            <a:off x="9714548" y="5200055"/>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850" dirty="0">
              <a:latin typeface="Arial" panose="020B0604020202020204" pitchFamily="34" charset="0"/>
              <a:cs typeface="Arial" panose="020B0604020202020204" pitchFamily="34" charset="0"/>
            </a:endParaRPr>
          </a:p>
        </p:txBody>
      </p:sp>
      <p:sp>
        <p:nvSpPr>
          <p:cNvPr id="24" name="Shape 22"/>
          <p:cNvSpPr/>
          <p:nvPr/>
        </p:nvSpPr>
        <p:spPr>
          <a:xfrm>
            <a:off x="845344" y="5734288"/>
            <a:ext cx="12938403" cy="685443"/>
          </a:xfrm>
          <a:prstGeom prst="rect">
            <a:avLst/>
          </a:prstGeom>
          <a:solidFill>
            <a:srgbClr val="000000">
              <a:alpha val="4000"/>
            </a:srgbClr>
          </a:solidFill>
          <a:ln/>
        </p:spPr>
      </p:sp>
      <p:sp>
        <p:nvSpPr>
          <p:cNvPr id="25" name="Text 23"/>
          <p:cNvSpPr/>
          <p:nvPr/>
        </p:nvSpPr>
        <p:spPr>
          <a:xfrm>
            <a:off x="1086088" y="5885498"/>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ngaymua</a:t>
            </a:r>
            <a:endParaRPr lang="en-US" sz="1850" dirty="0">
              <a:latin typeface="Arial" panose="020B0604020202020204" pitchFamily="34" charset="0"/>
              <a:cs typeface="Arial" panose="020B0604020202020204" pitchFamily="34" charset="0"/>
            </a:endParaRPr>
          </a:p>
        </p:txBody>
      </p:sp>
      <p:sp>
        <p:nvSpPr>
          <p:cNvPr id="26" name="Text 24"/>
          <p:cNvSpPr/>
          <p:nvPr/>
        </p:nvSpPr>
        <p:spPr>
          <a:xfrm>
            <a:off x="5402223" y="5885498"/>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Ngày mua đặt hàng</a:t>
            </a:r>
            <a:endParaRPr lang="en-US" sz="1850" dirty="0">
              <a:latin typeface="Arial" panose="020B0604020202020204" pitchFamily="34" charset="0"/>
              <a:cs typeface="Arial" panose="020B0604020202020204" pitchFamily="34" charset="0"/>
            </a:endParaRPr>
          </a:p>
        </p:txBody>
      </p:sp>
      <p:sp>
        <p:nvSpPr>
          <p:cNvPr id="27" name="Text 25"/>
          <p:cNvSpPr/>
          <p:nvPr/>
        </p:nvSpPr>
        <p:spPr>
          <a:xfrm>
            <a:off x="9714548" y="5885498"/>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datetime</a:t>
            </a:r>
            <a:endParaRPr lang="en-US" sz="1850" dirty="0">
              <a:latin typeface="Arial" panose="020B0604020202020204" pitchFamily="34" charset="0"/>
              <a:cs typeface="Arial" panose="020B0604020202020204" pitchFamily="34" charset="0"/>
            </a:endParaRPr>
          </a:p>
        </p:txBody>
      </p:sp>
      <p:sp>
        <p:nvSpPr>
          <p:cNvPr id="28" name="Shape 26"/>
          <p:cNvSpPr/>
          <p:nvPr/>
        </p:nvSpPr>
        <p:spPr>
          <a:xfrm>
            <a:off x="845344" y="6419731"/>
            <a:ext cx="12938403" cy="685443"/>
          </a:xfrm>
          <a:prstGeom prst="rect">
            <a:avLst/>
          </a:prstGeom>
          <a:solidFill>
            <a:srgbClr val="FFFFFF">
              <a:alpha val="4000"/>
            </a:srgbClr>
          </a:solidFill>
          <a:ln/>
        </p:spPr>
      </p:sp>
      <p:sp>
        <p:nvSpPr>
          <p:cNvPr id="29" name="Text 27"/>
          <p:cNvSpPr/>
          <p:nvPr/>
        </p:nvSpPr>
        <p:spPr>
          <a:xfrm>
            <a:off x="1086088" y="6570940"/>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diachi</a:t>
            </a:r>
            <a:endParaRPr lang="en-US" sz="1850" dirty="0">
              <a:latin typeface="Arial" panose="020B0604020202020204" pitchFamily="34" charset="0"/>
              <a:cs typeface="Arial" panose="020B0604020202020204" pitchFamily="34" charset="0"/>
            </a:endParaRPr>
          </a:p>
        </p:txBody>
      </p:sp>
      <p:sp>
        <p:nvSpPr>
          <p:cNvPr id="30" name="Text 28"/>
          <p:cNvSpPr/>
          <p:nvPr/>
        </p:nvSpPr>
        <p:spPr>
          <a:xfrm>
            <a:off x="5402223" y="6570940"/>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Địa chỉ giao hàng</a:t>
            </a:r>
            <a:endParaRPr lang="en-US" sz="1850" dirty="0">
              <a:latin typeface="Arial" panose="020B0604020202020204" pitchFamily="34" charset="0"/>
              <a:cs typeface="Arial" panose="020B0604020202020204" pitchFamily="34" charset="0"/>
            </a:endParaRPr>
          </a:p>
        </p:txBody>
      </p:sp>
      <p:sp>
        <p:nvSpPr>
          <p:cNvPr id="31" name="Text 29"/>
          <p:cNvSpPr/>
          <p:nvPr/>
        </p:nvSpPr>
        <p:spPr>
          <a:xfrm>
            <a:off x="9714548" y="6570940"/>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varchar</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1872496"/>
            <a:ext cx="4833818" cy="563285"/>
          </a:xfrm>
          <a:prstGeom prst="rect">
            <a:avLst/>
          </a:prstGeom>
          <a:noFill/>
          <a:ln/>
        </p:spPr>
        <p:txBody>
          <a:bodyPr wrap="none" lIns="0" tIns="0" rIns="0" bIns="0" rtlCol="0" anchor="t"/>
          <a:lstStyle/>
          <a:p>
            <a:pPr marL="0" indent="0">
              <a:lnSpc>
                <a:spcPts val="4400"/>
              </a:lnSpc>
              <a:buNone/>
            </a:pPr>
            <a:r>
              <a:rPr lang="en-US" sz="3500" b="1" dirty="0">
                <a:solidFill>
                  <a:srgbClr val="38512F"/>
                </a:solidFill>
                <a:latin typeface="Arial" panose="020B0604020202020204" pitchFamily="34" charset="0"/>
                <a:ea typeface="Lora" pitchFamily="34" charset="-122"/>
                <a:cs typeface="Arial" panose="020B0604020202020204" pitchFamily="34" charset="0"/>
              </a:rPr>
              <a:t>Bảng chi tiết đơn hàng</a:t>
            </a:r>
            <a:endParaRPr lang="en-US" sz="3500" dirty="0">
              <a:latin typeface="Arial" panose="020B0604020202020204" pitchFamily="34" charset="0"/>
              <a:cs typeface="Arial" panose="020B0604020202020204" pitchFamily="34" charset="0"/>
            </a:endParaRPr>
          </a:p>
        </p:txBody>
      </p:sp>
      <p:sp>
        <p:nvSpPr>
          <p:cNvPr id="3" name="Shape 1"/>
          <p:cNvSpPr/>
          <p:nvPr/>
        </p:nvSpPr>
        <p:spPr>
          <a:xfrm>
            <a:off x="837724" y="2914531"/>
            <a:ext cx="12954952" cy="3442454"/>
          </a:xfrm>
          <a:prstGeom prst="roundRect">
            <a:avLst>
              <a:gd name="adj" fmla="val 1043"/>
            </a:avLst>
          </a:prstGeom>
          <a:noFill/>
          <a:ln w="7620">
            <a:solidFill>
              <a:srgbClr val="000000">
                <a:alpha val="8000"/>
              </a:srgbClr>
            </a:solidFill>
            <a:prstDash val="solid"/>
          </a:ln>
        </p:spPr>
      </p:sp>
      <p:sp>
        <p:nvSpPr>
          <p:cNvPr id="4" name="Shape 2"/>
          <p:cNvSpPr/>
          <p:nvPr/>
        </p:nvSpPr>
        <p:spPr>
          <a:xfrm>
            <a:off x="845344" y="2922151"/>
            <a:ext cx="12938403" cy="685443"/>
          </a:xfrm>
          <a:prstGeom prst="rect">
            <a:avLst/>
          </a:prstGeom>
          <a:solidFill>
            <a:srgbClr val="FFFFFF">
              <a:alpha val="4000"/>
            </a:srgbClr>
          </a:solidFill>
          <a:ln/>
        </p:spPr>
      </p:sp>
      <p:sp>
        <p:nvSpPr>
          <p:cNvPr id="5" name="Text 3"/>
          <p:cNvSpPr/>
          <p:nvPr/>
        </p:nvSpPr>
        <p:spPr>
          <a:xfrm>
            <a:off x="1086088" y="3073360"/>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Thuộc tính</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5402223" y="3073360"/>
            <a:ext cx="382607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Mô tả</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9714548" y="3073360"/>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Kiểu dữ liệu</a:t>
            </a:r>
            <a:endParaRPr lang="en-US" sz="1850" dirty="0">
              <a:latin typeface="Arial" panose="020B0604020202020204" pitchFamily="34" charset="0"/>
              <a:cs typeface="Arial" panose="020B0604020202020204" pitchFamily="34" charset="0"/>
            </a:endParaRPr>
          </a:p>
        </p:txBody>
      </p:sp>
      <p:sp>
        <p:nvSpPr>
          <p:cNvPr id="8" name="Shape 6"/>
          <p:cNvSpPr/>
          <p:nvPr/>
        </p:nvSpPr>
        <p:spPr>
          <a:xfrm>
            <a:off x="845344" y="3607594"/>
            <a:ext cx="12938403" cy="685443"/>
          </a:xfrm>
          <a:prstGeom prst="rect">
            <a:avLst/>
          </a:prstGeom>
          <a:solidFill>
            <a:srgbClr val="000000">
              <a:alpha val="4000"/>
            </a:srgbClr>
          </a:solidFill>
          <a:ln/>
        </p:spPr>
      </p:sp>
      <p:sp>
        <p:nvSpPr>
          <p:cNvPr id="9" name="Text 7"/>
          <p:cNvSpPr/>
          <p:nvPr/>
        </p:nvSpPr>
        <p:spPr>
          <a:xfrm>
            <a:off x="1086088" y="3758803"/>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5402223" y="3758803"/>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thứ tự</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9714548" y="3758803"/>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2" name="Shape 10"/>
          <p:cNvSpPr/>
          <p:nvPr/>
        </p:nvSpPr>
        <p:spPr>
          <a:xfrm>
            <a:off x="845344" y="4293037"/>
            <a:ext cx="12938403" cy="685443"/>
          </a:xfrm>
          <a:prstGeom prst="rect">
            <a:avLst/>
          </a:prstGeom>
          <a:solidFill>
            <a:srgbClr val="FFFFFF">
              <a:alpha val="4000"/>
            </a:srgbClr>
          </a:solidFill>
          <a:ln/>
        </p:spPr>
      </p:sp>
      <p:sp>
        <p:nvSpPr>
          <p:cNvPr id="13" name="Text 11"/>
          <p:cNvSpPr/>
          <p:nvPr/>
        </p:nvSpPr>
        <p:spPr>
          <a:xfrm>
            <a:off x="1086088" y="444424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iddonhang</a:t>
            </a:r>
            <a:endParaRPr lang="en-US" sz="1850" dirty="0">
              <a:latin typeface="Arial" panose="020B0604020202020204" pitchFamily="34" charset="0"/>
              <a:cs typeface="Arial" panose="020B0604020202020204" pitchFamily="34" charset="0"/>
            </a:endParaRPr>
          </a:p>
        </p:txBody>
      </p:sp>
      <p:sp>
        <p:nvSpPr>
          <p:cNvPr id="14" name="Text 12"/>
          <p:cNvSpPr/>
          <p:nvPr/>
        </p:nvSpPr>
        <p:spPr>
          <a:xfrm>
            <a:off x="5402223" y="4444246"/>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 của đơn hàng</a:t>
            </a:r>
            <a:endParaRPr lang="en-US" sz="1850" dirty="0">
              <a:latin typeface="Arial" panose="020B0604020202020204" pitchFamily="34" charset="0"/>
              <a:cs typeface="Arial" panose="020B0604020202020204" pitchFamily="34" charset="0"/>
            </a:endParaRPr>
          </a:p>
        </p:txBody>
      </p:sp>
      <p:sp>
        <p:nvSpPr>
          <p:cNvPr id="15" name="Text 13"/>
          <p:cNvSpPr/>
          <p:nvPr/>
        </p:nvSpPr>
        <p:spPr>
          <a:xfrm>
            <a:off x="9714548" y="4444246"/>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6" name="Shape 14"/>
          <p:cNvSpPr/>
          <p:nvPr/>
        </p:nvSpPr>
        <p:spPr>
          <a:xfrm>
            <a:off x="845344" y="4978479"/>
            <a:ext cx="12938403" cy="685443"/>
          </a:xfrm>
          <a:prstGeom prst="rect">
            <a:avLst/>
          </a:prstGeom>
          <a:solidFill>
            <a:srgbClr val="000000">
              <a:alpha val="4000"/>
            </a:srgbClr>
          </a:solidFill>
          <a:ln/>
        </p:spPr>
      </p:sp>
      <p:sp>
        <p:nvSpPr>
          <p:cNvPr id="17" name="Text 15"/>
          <p:cNvSpPr/>
          <p:nvPr/>
        </p:nvSpPr>
        <p:spPr>
          <a:xfrm>
            <a:off x="1086088" y="512968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idsp</a:t>
            </a:r>
            <a:endParaRPr lang="en-US" sz="1850" dirty="0">
              <a:latin typeface="Arial" panose="020B0604020202020204" pitchFamily="34" charset="0"/>
              <a:cs typeface="Arial" panose="020B0604020202020204" pitchFamily="34" charset="0"/>
            </a:endParaRPr>
          </a:p>
        </p:txBody>
      </p:sp>
      <p:sp>
        <p:nvSpPr>
          <p:cNvPr id="18" name="Text 16"/>
          <p:cNvSpPr/>
          <p:nvPr/>
        </p:nvSpPr>
        <p:spPr>
          <a:xfrm>
            <a:off x="5402223" y="5129689"/>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 của sản phẩm</a:t>
            </a:r>
            <a:endParaRPr lang="en-US" sz="1850" dirty="0">
              <a:latin typeface="Arial" panose="020B0604020202020204" pitchFamily="34" charset="0"/>
              <a:cs typeface="Arial" panose="020B0604020202020204" pitchFamily="34" charset="0"/>
            </a:endParaRPr>
          </a:p>
        </p:txBody>
      </p:sp>
      <p:sp>
        <p:nvSpPr>
          <p:cNvPr id="19" name="Text 17"/>
          <p:cNvSpPr/>
          <p:nvPr/>
        </p:nvSpPr>
        <p:spPr>
          <a:xfrm>
            <a:off x="9714548" y="512968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20" name="Shape 18"/>
          <p:cNvSpPr/>
          <p:nvPr/>
        </p:nvSpPr>
        <p:spPr>
          <a:xfrm>
            <a:off x="845344" y="5663922"/>
            <a:ext cx="12938403" cy="685443"/>
          </a:xfrm>
          <a:prstGeom prst="rect">
            <a:avLst/>
          </a:prstGeom>
          <a:solidFill>
            <a:srgbClr val="FFFFFF">
              <a:alpha val="4000"/>
            </a:srgbClr>
          </a:solidFill>
          <a:ln/>
        </p:spPr>
      </p:sp>
      <p:sp>
        <p:nvSpPr>
          <p:cNvPr id="21" name="Text 19"/>
          <p:cNvSpPr/>
          <p:nvPr/>
        </p:nvSpPr>
        <p:spPr>
          <a:xfrm>
            <a:off x="1086088" y="581513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soluong</a:t>
            </a:r>
            <a:endParaRPr lang="en-US" sz="1850" dirty="0">
              <a:latin typeface="Arial" panose="020B0604020202020204" pitchFamily="34" charset="0"/>
              <a:cs typeface="Arial" panose="020B0604020202020204" pitchFamily="34" charset="0"/>
            </a:endParaRPr>
          </a:p>
        </p:txBody>
      </p:sp>
      <p:sp>
        <p:nvSpPr>
          <p:cNvPr id="22" name="Text 20"/>
          <p:cNvSpPr/>
          <p:nvPr/>
        </p:nvSpPr>
        <p:spPr>
          <a:xfrm>
            <a:off x="5402223" y="5815132"/>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lượng sản phẩm</a:t>
            </a:r>
            <a:endParaRPr lang="en-US" sz="1850" dirty="0">
              <a:latin typeface="Arial" panose="020B0604020202020204" pitchFamily="34" charset="0"/>
              <a:cs typeface="Arial" panose="020B0604020202020204" pitchFamily="34" charset="0"/>
            </a:endParaRPr>
          </a:p>
        </p:txBody>
      </p:sp>
      <p:sp>
        <p:nvSpPr>
          <p:cNvPr id="23" name="Text 21"/>
          <p:cNvSpPr/>
          <p:nvPr/>
        </p:nvSpPr>
        <p:spPr>
          <a:xfrm>
            <a:off x="9714548" y="581513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44911"/>
            <a:ext cx="6799183"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Bảng phân công công việc</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837724" y="3327678"/>
            <a:ext cx="12954952" cy="2757011"/>
          </a:xfrm>
          <a:prstGeom prst="roundRect">
            <a:avLst>
              <a:gd name="adj" fmla="val 1302"/>
            </a:avLst>
          </a:prstGeom>
          <a:noFill/>
          <a:ln w="7620">
            <a:solidFill>
              <a:srgbClr val="000000">
                <a:alpha val="8000"/>
              </a:srgbClr>
            </a:solidFill>
            <a:prstDash val="solid"/>
          </a:ln>
        </p:spPr>
      </p:sp>
      <p:sp>
        <p:nvSpPr>
          <p:cNvPr id="4" name="Shape 2"/>
          <p:cNvSpPr/>
          <p:nvPr/>
        </p:nvSpPr>
        <p:spPr>
          <a:xfrm>
            <a:off x="845344" y="3335298"/>
            <a:ext cx="12939713" cy="685443"/>
          </a:xfrm>
          <a:prstGeom prst="rect">
            <a:avLst/>
          </a:prstGeom>
          <a:solidFill>
            <a:srgbClr val="FFFFFF">
              <a:alpha val="4000"/>
            </a:srgbClr>
          </a:solidFill>
          <a:ln/>
        </p:spPr>
      </p:sp>
      <p:sp>
        <p:nvSpPr>
          <p:cNvPr id="5" name="Text 3"/>
          <p:cNvSpPr/>
          <p:nvPr/>
        </p:nvSpPr>
        <p:spPr>
          <a:xfrm>
            <a:off x="1084659" y="3486507"/>
            <a:ext cx="5987415"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HỌ TÊN SINH VIÊN</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7558326" y="3486507"/>
            <a:ext cx="5987415"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CÔNG VIỆC THỰC HIỆN</a:t>
            </a:r>
            <a:endParaRPr lang="en-US" sz="1850" dirty="0">
              <a:latin typeface="Arial" panose="020B0604020202020204" pitchFamily="34" charset="0"/>
              <a:cs typeface="Arial" panose="020B0604020202020204" pitchFamily="34" charset="0"/>
            </a:endParaRPr>
          </a:p>
        </p:txBody>
      </p:sp>
      <p:sp>
        <p:nvSpPr>
          <p:cNvPr id="7" name="Shape 5"/>
          <p:cNvSpPr/>
          <p:nvPr/>
        </p:nvSpPr>
        <p:spPr>
          <a:xfrm>
            <a:off x="845344" y="4020741"/>
            <a:ext cx="12939713" cy="685443"/>
          </a:xfrm>
          <a:prstGeom prst="rect">
            <a:avLst/>
          </a:prstGeom>
          <a:solidFill>
            <a:srgbClr val="000000">
              <a:alpha val="4000"/>
            </a:srgbClr>
          </a:solidFill>
          <a:ln/>
        </p:spPr>
      </p:sp>
      <p:sp>
        <p:nvSpPr>
          <p:cNvPr id="8" name="Text 6"/>
          <p:cNvSpPr/>
          <p:nvPr/>
        </p:nvSpPr>
        <p:spPr>
          <a:xfrm>
            <a:off x="1084659" y="4171950"/>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Nguyễn Thanh Lý</a:t>
            </a:r>
            <a:endParaRPr lang="en-US" sz="1850" dirty="0">
              <a:latin typeface="Arial" panose="020B0604020202020204" pitchFamily="34" charset="0"/>
              <a:cs typeface="Arial" panose="020B0604020202020204" pitchFamily="34" charset="0"/>
            </a:endParaRPr>
          </a:p>
        </p:txBody>
      </p:sp>
      <p:sp>
        <p:nvSpPr>
          <p:cNvPr id="9" name="Text 7"/>
          <p:cNvSpPr/>
          <p:nvPr/>
        </p:nvSpPr>
        <p:spPr>
          <a:xfrm>
            <a:off x="7558326" y="4171950"/>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Làm web, viết báo cáo, góp ý slide.</a:t>
            </a:r>
            <a:endParaRPr lang="en-US" sz="1850" dirty="0">
              <a:latin typeface="Arial" panose="020B0604020202020204" pitchFamily="34" charset="0"/>
              <a:cs typeface="Arial" panose="020B0604020202020204" pitchFamily="34" charset="0"/>
            </a:endParaRPr>
          </a:p>
        </p:txBody>
      </p:sp>
      <p:sp>
        <p:nvSpPr>
          <p:cNvPr id="10" name="Shape 8"/>
          <p:cNvSpPr/>
          <p:nvPr/>
        </p:nvSpPr>
        <p:spPr>
          <a:xfrm>
            <a:off x="845344" y="4706183"/>
            <a:ext cx="12939713" cy="685443"/>
          </a:xfrm>
          <a:prstGeom prst="rect">
            <a:avLst/>
          </a:prstGeom>
          <a:solidFill>
            <a:srgbClr val="FFFFFF">
              <a:alpha val="4000"/>
            </a:srgbClr>
          </a:solidFill>
          <a:ln/>
        </p:spPr>
      </p:sp>
      <p:sp>
        <p:nvSpPr>
          <p:cNvPr id="11" name="Text 9"/>
          <p:cNvSpPr/>
          <p:nvPr/>
        </p:nvSpPr>
        <p:spPr>
          <a:xfrm>
            <a:off x="1084659" y="4857393"/>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Trầm Ngọc Mai</a:t>
            </a:r>
            <a:endParaRPr lang="en-US" sz="1850" dirty="0">
              <a:latin typeface="Arial" panose="020B0604020202020204" pitchFamily="34" charset="0"/>
              <a:cs typeface="Arial" panose="020B0604020202020204" pitchFamily="34" charset="0"/>
            </a:endParaRPr>
          </a:p>
        </p:txBody>
      </p:sp>
      <p:sp>
        <p:nvSpPr>
          <p:cNvPr id="12" name="Text 10"/>
          <p:cNvSpPr/>
          <p:nvPr/>
        </p:nvSpPr>
        <p:spPr>
          <a:xfrm>
            <a:off x="7558326" y="4857393"/>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Làm web, viết báo cáo, làm slide.</a:t>
            </a:r>
            <a:endParaRPr lang="en-US" sz="1850" dirty="0">
              <a:latin typeface="Arial" panose="020B0604020202020204" pitchFamily="34" charset="0"/>
              <a:cs typeface="Arial" panose="020B0604020202020204" pitchFamily="34" charset="0"/>
            </a:endParaRPr>
          </a:p>
        </p:txBody>
      </p:sp>
      <p:sp>
        <p:nvSpPr>
          <p:cNvPr id="13" name="Shape 11"/>
          <p:cNvSpPr/>
          <p:nvPr/>
        </p:nvSpPr>
        <p:spPr>
          <a:xfrm>
            <a:off x="845344" y="5391626"/>
            <a:ext cx="12939713" cy="685443"/>
          </a:xfrm>
          <a:prstGeom prst="rect">
            <a:avLst/>
          </a:prstGeom>
          <a:solidFill>
            <a:srgbClr val="000000">
              <a:alpha val="4000"/>
            </a:srgbClr>
          </a:solidFill>
          <a:ln/>
        </p:spPr>
      </p:sp>
      <p:sp>
        <p:nvSpPr>
          <p:cNvPr id="14" name="Text 12"/>
          <p:cNvSpPr/>
          <p:nvPr/>
        </p:nvSpPr>
        <p:spPr>
          <a:xfrm>
            <a:off x="1084659" y="5542836"/>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Nguyễn Thiện Nhân</a:t>
            </a:r>
            <a:endParaRPr lang="en-US" sz="1850" dirty="0">
              <a:latin typeface="Arial" panose="020B0604020202020204" pitchFamily="34" charset="0"/>
              <a:cs typeface="Arial" panose="020B0604020202020204" pitchFamily="34" charset="0"/>
            </a:endParaRPr>
          </a:p>
        </p:txBody>
      </p:sp>
      <p:sp>
        <p:nvSpPr>
          <p:cNvPr id="15" name="Text 13"/>
          <p:cNvSpPr/>
          <p:nvPr/>
        </p:nvSpPr>
        <p:spPr>
          <a:xfrm>
            <a:off x="7558326" y="5542836"/>
            <a:ext cx="598741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Làm web, viết báo cáo, góp ý slide.</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1802130"/>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38512F"/>
                </a:solidFill>
                <a:latin typeface="Arial" panose="020B0604020202020204" pitchFamily="34" charset="0"/>
                <a:ea typeface="Lora" pitchFamily="34" charset="-122"/>
                <a:cs typeface="Arial" panose="020B0604020202020204" pitchFamily="34" charset="0"/>
              </a:rPr>
              <a:t>Bảng thống kê</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837724" y="2984897"/>
            <a:ext cx="12954952" cy="3442454"/>
          </a:xfrm>
          <a:prstGeom prst="roundRect">
            <a:avLst>
              <a:gd name="adj" fmla="val 1043"/>
            </a:avLst>
          </a:prstGeom>
          <a:noFill/>
          <a:ln w="7620">
            <a:solidFill>
              <a:srgbClr val="000000">
                <a:alpha val="8000"/>
              </a:srgbClr>
            </a:solidFill>
            <a:prstDash val="solid"/>
          </a:ln>
        </p:spPr>
      </p:sp>
      <p:sp>
        <p:nvSpPr>
          <p:cNvPr id="4" name="Shape 2"/>
          <p:cNvSpPr/>
          <p:nvPr/>
        </p:nvSpPr>
        <p:spPr>
          <a:xfrm>
            <a:off x="845344" y="2992517"/>
            <a:ext cx="12938403" cy="685443"/>
          </a:xfrm>
          <a:prstGeom prst="rect">
            <a:avLst/>
          </a:prstGeom>
          <a:solidFill>
            <a:srgbClr val="FFFFFF">
              <a:alpha val="4000"/>
            </a:srgbClr>
          </a:solidFill>
          <a:ln/>
        </p:spPr>
      </p:sp>
      <p:sp>
        <p:nvSpPr>
          <p:cNvPr id="5" name="Text 3"/>
          <p:cNvSpPr/>
          <p:nvPr/>
        </p:nvSpPr>
        <p:spPr>
          <a:xfrm>
            <a:off x="1086088" y="3143726"/>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Thuộc tính</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5402223" y="3143726"/>
            <a:ext cx="382607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Mô tả</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9714548" y="3143726"/>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Kiểu dữ liệu</a:t>
            </a:r>
            <a:endParaRPr lang="en-US" sz="1850" dirty="0">
              <a:latin typeface="Arial" panose="020B0604020202020204" pitchFamily="34" charset="0"/>
              <a:cs typeface="Arial" panose="020B0604020202020204" pitchFamily="34" charset="0"/>
            </a:endParaRPr>
          </a:p>
        </p:txBody>
      </p:sp>
      <p:sp>
        <p:nvSpPr>
          <p:cNvPr id="8" name="Shape 6"/>
          <p:cNvSpPr/>
          <p:nvPr/>
        </p:nvSpPr>
        <p:spPr>
          <a:xfrm>
            <a:off x="845344" y="3677960"/>
            <a:ext cx="12938403" cy="685443"/>
          </a:xfrm>
          <a:prstGeom prst="rect">
            <a:avLst/>
          </a:prstGeom>
          <a:solidFill>
            <a:srgbClr val="000000">
              <a:alpha val="4000"/>
            </a:srgbClr>
          </a:solidFill>
          <a:ln/>
        </p:spPr>
      </p:sp>
      <p:sp>
        <p:nvSpPr>
          <p:cNvPr id="9" name="Text 7"/>
          <p:cNvSpPr/>
          <p:nvPr/>
        </p:nvSpPr>
        <p:spPr>
          <a:xfrm>
            <a:off x="1086088" y="382916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id</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5402223" y="3829169"/>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thứ tự</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9714548" y="3829169"/>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2" name="Shape 10"/>
          <p:cNvSpPr/>
          <p:nvPr/>
        </p:nvSpPr>
        <p:spPr>
          <a:xfrm>
            <a:off x="845344" y="4363403"/>
            <a:ext cx="12938403" cy="685443"/>
          </a:xfrm>
          <a:prstGeom prst="rect">
            <a:avLst/>
          </a:prstGeom>
          <a:solidFill>
            <a:srgbClr val="FFFFFF">
              <a:alpha val="4000"/>
            </a:srgbClr>
          </a:solidFill>
          <a:ln/>
        </p:spPr>
      </p:sp>
      <p:sp>
        <p:nvSpPr>
          <p:cNvPr id="13" name="Text 11"/>
          <p:cNvSpPr/>
          <p:nvPr/>
        </p:nvSpPr>
        <p:spPr>
          <a:xfrm>
            <a:off x="1086088" y="451461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thang</a:t>
            </a:r>
            <a:endParaRPr lang="en-US" sz="1850" dirty="0">
              <a:latin typeface="Arial" panose="020B0604020202020204" pitchFamily="34" charset="0"/>
              <a:cs typeface="Arial" panose="020B0604020202020204" pitchFamily="34" charset="0"/>
            </a:endParaRPr>
          </a:p>
        </p:txBody>
      </p:sp>
      <p:sp>
        <p:nvSpPr>
          <p:cNvPr id="14" name="Text 12"/>
          <p:cNvSpPr/>
          <p:nvPr/>
        </p:nvSpPr>
        <p:spPr>
          <a:xfrm>
            <a:off x="5402223" y="4514612"/>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Tháng thống kê</a:t>
            </a:r>
            <a:endParaRPr lang="en-US" sz="1850" dirty="0">
              <a:latin typeface="Arial" panose="020B0604020202020204" pitchFamily="34" charset="0"/>
              <a:cs typeface="Arial" panose="020B0604020202020204" pitchFamily="34" charset="0"/>
            </a:endParaRPr>
          </a:p>
        </p:txBody>
      </p:sp>
      <p:sp>
        <p:nvSpPr>
          <p:cNvPr id="15" name="Text 13"/>
          <p:cNvSpPr/>
          <p:nvPr/>
        </p:nvSpPr>
        <p:spPr>
          <a:xfrm>
            <a:off x="9714548" y="4514612"/>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16" name="Shape 14"/>
          <p:cNvSpPr/>
          <p:nvPr/>
        </p:nvSpPr>
        <p:spPr>
          <a:xfrm>
            <a:off x="845344" y="5048845"/>
            <a:ext cx="12938403" cy="685443"/>
          </a:xfrm>
          <a:prstGeom prst="rect">
            <a:avLst/>
          </a:prstGeom>
          <a:solidFill>
            <a:srgbClr val="000000">
              <a:alpha val="4000"/>
            </a:srgbClr>
          </a:solidFill>
          <a:ln/>
        </p:spPr>
      </p:sp>
      <p:sp>
        <p:nvSpPr>
          <p:cNvPr id="17" name="Text 15"/>
          <p:cNvSpPr/>
          <p:nvPr/>
        </p:nvSpPr>
        <p:spPr>
          <a:xfrm>
            <a:off x="1086088" y="5200055"/>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tongtien</a:t>
            </a:r>
            <a:endParaRPr lang="en-US" sz="1850" dirty="0">
              <a:latin typeface="Arial" panose="020B0604020202020204" pitchFamily="34" charset="0"/>
              <a:cs typeface="Arial" panose="020B0604020202020204" pitchFamily="34" charset="0"/>
            </a:endParaRPr>
          </a:p>
        </p:txBody>
      </p:sp>
      <p:sp>
        <p:nvSpPr>
          <p:cNvPr id="18" name="Text 16"/>
          <p:cNvSpPr/>
          <p:nvPr/>
        </p:nvSpPr>
        <p:spPr>
          <a:xfrm>
            <a:off x="5402223" y="5200055"/>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Tổng doanh thu</a:t>
            </a:r>
            <a:endParaRPr lang="en-US" sz="1850" dirty="0">
              <a:latin typeface="Arial" panose="020B0604020202020204" pitchFamily="34" charset="0"/>
              <a:cs typeface="Arial" panose="020B0604020202020204" pitchFamily="34" charset="0"/>
            </a:endParaRPr>
          </a:p>
        </p:txBody>
      </p:sp>
      <p:sp>
        <p:nvSpPr>
          <p:cNvPr id="19" name="Text 17"/>
          <p:cNvSpPr/>
          <p:nvPr/>
        </p:nvSpPr>
        <p:spPr>
          <a:xfrm>
            <a:off x="9714548" y="5200055"/>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
        <p:nvSpPr>
          <p:cNvPr id="20" name="Shape 18"/>
          <p:cNvSpPr/>
          <p:nvPr/>
        </p:nvSpPr>
        <p:spPr>
          <a:xfrm>
            <a:off x="845344" y="5734288"/>
            <a:ext cx="12938403" cy="685443"/>
          </a:xfrm>
          <a:prstGeom prst="rect">
            <a:avLst/>
          </a:prstGeom>
          <a:solidFill>
            <a:srgbClr val="FFFFFF">
              <a:alpha val="4000"/>
            </a:srgbClr>
          </a:solidFill>
          <a:ln/>
        </p:spPr>
      </p:sp>
      <p:sp>
        <p:nvSpPr>
          <p:cNvPr id="21" name="Text 19"/>
          <p:cNvSpPr/>
          <p:nvPr/>
        </p:nvSpPr>
        <p:spPr>
          <a:xfrm>
            <a:off x="1086088" y="5885498"/>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soluongsp</a:t>
            </a:r>
            <a:endParaRPr lang="en-US" sz="1850" dirty="0">
              <a:latin typeface="Arial" panose="020B0604020202020204" pitchFamily="34" charset="0"/>
              <a:cs typeface="Arial" panose="020B0604020202020204" pitchFamily="34" charset="0"/>
            </a:endParaRPr>
          </a:p>
        </p:txBody>
      </p:sp>
      <p:sp>
        <p:nvSpPr>
          <p:cNvPr id="22" name="Text 20"/>
          <p:cNvSpPr/>
          <p:nvPr/>
        </p:nvSpPr>
        <p:spPr>
          <a:xfrm>
            <a:off x="5402223" y="5885498"/>
            <a:ext cx="382607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Số lượng sản phẩm đã bán</a:t>
            </a:r>
            <a:endParaRPr lang="en-US" sz="1850" dirty="0">
              <a:latin typeface="Arial" panose="020B0604020202020204" pitchFamily="34" charset="0"/>
              <a:cs typeface="Arial" panose="020B0604020202020204" pitchFamily="34" charset="0"/>
            </a:endParaRPr>
          </a:p>
        </p:txBody>
      </p:sp>
      <p:sp>
        <p:nvSpPr>
          <p:cNvPr id="23" name="Text 21"/>
          <p:cNvSpPr/>
          <p:nvPr/>
        </p:nvSpPr>
        <p:spPr>
          <a:xfrm>
            <a:off x="9714548" y="5885498"/>
            <a:ext cx="382988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int</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81288" y="614243"/>
            <a:ext cx="4202430" cy="525304"/>
          </a:xfrm>
          <a:prstGeom prst="rect">
            <a:avLst/>
          </a:prstGeom>
          <a:noFill/>
          <a:ln/>
        </p:spPr>
        <p:txBody>
          <a:bodyPr wrap="none" lIns="0" tIns="0" rIns="0" bIns="0" rtlCol="0" anchor="t"/>
          <a:lstStyle/>
          <a:p>
            <a:pPr marL="0" indent="0">
              <a:lnSpc>
                <a:spcPts val="4100"/>
              </a:lnSpc>
              <a:buNone/>
            </a:pPr>
            <a:r>
              <a:rPr lang="en-US" sz="3300" dirty="0">
                <a:solidFill>
                  <a:srgbClr val="38512F"/>
                </a:solidFill>
                <a:latin typeface="Lora" pitchFamily="34" charset="0"/>
                <a:ea typeface="Lora" pitchFamily="34" charset="-122"/>
                <a:cs typeface="Lora" pitchFamily="34" charset="-120"/>
              </a:rPr>
              <a:t>2.3. Mô hình ERD</a:t>
            </a:r>
            <a:endParaRPr lang="en-US" sz="3300" dirty="0"/>
          </a:p>
        </p:txBody>
      </p:sp>
      <p:pic>
        <p:nvPicPr>
          <p:cNvPr id="3" name="Image 0" descr="preencoded.png"/>
          <p:cNvPicPr>
            <a:picLocks noChangeAspect="1"/>
          </p:cNvPicPr>
          <p:nvPr/>
        </p:nvPicPr>
        <p:blipFill>
          <a:blip r:embed="rId3"/>
          <a:stretch>
            <a:fillRect/>
          </a:stretch>
        </p:blipFill>
        <p:spPr>
          <a:xfrm>
            <a:off x="781288" y="1586032"/>
            <a:ext cx="12082105" cy="5420916"/>
          </a:xfrm>
          <a:prstGeom prst="rect">
            <a:avLst/>
          </a:prstGeom>
        </p:spPr>
      </p:pic>
      <p:sp>
        <p:nvSpPr>
          <p:cNvPr id="4" name="Text 1"/>
          <p:cNvSpPr/>
          <p:nvPr/>
        </p:nvSpPr>
        <p:spPr>
          <a:xfrm>
            <a:off x="781288" y="7258050"/>
            <a:ext cx="13067824" cy="357188"/>
          </a:xfrm>
          <a:prstGeom prst="rect">
            <a:avLst/>
          </a:prstGeom>
          <a:noFill/>
          <a:ln/>
        </p:spPr>
        <p:txBody>
          <a:bodyPr wrap="none" lIns="0" tIns="0" rIns="0" bIns="0" rtlCol="0" anchor="t"/>
          <a:lstStyle/>
          <a:p>
            <a:pPr marL="0" indent="0" algn="ctr">
              <a:lnSpc>
                <a:spcPts val="2800"/>
              </a:lnSpc>
              <a:buNone/>
            </a:pPr>
            <a:endParaRPr lang="en-US" sz="175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99943" y="392787"/>
            <a:ext cx="2734270" cy="335994"/>
          </a:xfrm>
          <a:prstGeom prst="rect">
            <a:avLst/>
          </a:prstGeom>
          <a:noFill/>
          <a:ln/>
        </p:spPr>
        <p:txBody>
          <a:bodyPr wrap="none" lIns="0" tIns="0" rIns="0" bIns="0" rtlCol="0" anchor="t"/>
          <a:lstStyle/>
          <a:p>
            <a:pPr marL="0" indent="0">
              <a:lnSpc>
                <a:spcPts val="2600"/>
              </a:lnSpc>
              <a:buNone/>
            </a:pPr>
            <a:r>
              <a:rPr lang="en-US" sz="2100" dirty="0">
                <a:solidFill>
                  <a:srgbClr val="38512F"/>
                </a:solidFill>
                <a:latin typeface="Lora" pitchFamily="34" charset="0"/>
                <a:ea typeface="Lora" pitchFamily="34" charset="-122"/>
                <a:cs typeface="Lora" pitchFamily="34" charset="-120"/>
              </a:rPr>
              <a:t>2.4. Mô hình Use Case</a:t>
            </a:r>
            <a:endParaRPr lang="en-US" sz="2100" dirty="0"/>
          </a:p>
        </p:txBody>
      </p:sp>
      <p:pic>
        <p:nvPicPr>
          <p:cNvPr id="3" name="Image 0" descr="preencoded.png"/>
          <p:cNvPicPr>
            <a:picLocks noChangeAspect="1"/>
          </p:cNvPicPr>
          <p:nvPr/>
        </p:nvPicPr>
        <p:blipFill>
          <a:blip r:embed="rId3"/>
          <a:stretch>
            <a:fillRect/>
          </a:stretch>
        </p:blipFill>
        <p:spPr>
          <a:xfrm>
            <a:off x="1847654" y="728781"/>
            <a:ext cx="11585542" cy="7104893"/>
          </a:xfrm>
          <a:prstGeom prst="rect">
            <a:avLst/>
          </a:prstGeom>
        </p:spPr>
      </p:pic>
      <p:sp>
        <p:nvSpPr>
          <p:cNvPr id="4" name="Text 1"/>
          <p:cNvSpPr/>
          <p:nvPr/>
        </p:nvSpPr>
        <p:spPr>
          <a:xfrm>
            <a:off x="499943" y="7725013"/>
            <a:ext cx="13630513" cy="228600"/>
          </a:xfrm>
          <a:prstGeom prst="rect">
            <a:avLst/>
          </a:prstGeom>
          <a:noFill/>
          <a:ln/>
        </p:spPr>
        <p:txBody>
          <a:bodyPr wrap="none" lIns="0" tIns="0" rIns="0" bIns="0" rtlCol="0" anchor="t"/>
          <a:lstStyle/>
          <a:p>
            <a:pPr marL="0" indent="0">
              <a:lnSpc>
                <a:spcPts val="1750"/>
              </a:lnSpc>
              <a:buNone/>
            </a:pPr>
            <a:endParaRPr lang="en-US" sz="11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9288"/>
            <a:ext cx="7468553" cy="1408033"/>
          </a:xfrm>
          <a:prstGeom prst="rect">
            <a:avLst/>
          </a:prstGeom>
          <a:noFill/>
          <a:ln/>
        </p:spPr>
        <p:txBody>
          <a:bodyPr wrap="square" lIns="0" tIns="0" rIns="0" bIns="0" rtlCol="0" anchor="t"/>
          <a:lstStyle/>
          <a:p>
            <a:pPr marL="0" indent="0">
              <a:lnSpc>
                <a:spcPts val="5500"/>
              </a:lnSpc>
              <a:buNone/>
            </a:pPr>
            <a:r>
              <a:rPr lang="en-US" sz="4400" dirty="0" smtClean="0">
                <a:solidFill>
                  <a:srgbClr val="38512F"/>
                </a:solidFill>
                <a:latin typeface="Arial" panose="020B0604020202020204" pitchFamily="34" charset="0"/>
                <a:ea typeface="Lora" pitchFamily="34" charset="-122"/>
                <a:cs typeface="Arial" panose="020B0604020202020204" pitchFamily="34" charset="0"/>
              </a:rPr>
              <a:t>PHẦN</a:t>
            </a:r>
            <a:r>
              <a:rPr lang="en-US" sz="4400" dirty="0" smtClean="0">
                <a:solidFill>
                  <a:srgbClr val="38512F"/>
                </a:solidFill>
                <a:latin typeface="Arial" panose="020B0604020202020204" pitchFamily="34" charset="0"/>
                <a:ea typeface="Lora" pitchFamily="34" charset="-122"/>
                <a:cs typeface="Arial" panose="020B0604020202020204" pitchFamily="34" charset="0"/>
              </a:rPr>
              <a:t> </a:t>
            </a:r>
            <a:r>
              <a:rPr lang="en-US" sz="4400" dirty="0">
                <a:solidFill>
                  <a:srgbClr val="38512F"/>
                </a:solidFill>
                <a:latin typeface="Arial" panose="020B0604020202020204" pitchFamily="34" charset="0"/>
                <a:ea typeface="Lora" pitchFamily="34" charset="-122"/>
                <a:cs typeface="Arial" panose="020B0604020202020204" pitchFamily="34" charset="0"/>
              </a:rPr>
              <a:t>3: XÂY DỰNG WEBSITE</a:t>
            </a:r>
            <a:endParaRPr lang="en-US" sz="4400" dirty="0">
              <a:latin typeface="Arial" panose="020B0604020202020204" pitchFamily="34" charset="0"/>
              <a:cs typeface="Arial" panose="020B0604020202020204" pitchFamily="34" charset="0"/>
            </a:endParaRPr>
          </a:p>
        </p:txBody>
      </p:sp>
      <p:sp>
        <p:nvSpPr>
          <p:cNvPr id="4" name="Text 1"/>
          <p:cNvSpPr/>
          <p:nvPr/>
        </p:nvSpPr>
        <p:spPr>
          <a:xfrm>
            <a:off x="837724" y="464629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      demo sản phẩm</a:t>
            </a:r>
            <a:endParaRPr lang="en-US" sz="4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1760815"/>
            <a:ext cx="12680871" cy="704017"/>
          </a:xfrm>
          <a:prstGeom prst="rect">
            <a:avLst/>
          </a:prstGeom>
          <a:noFill/>
          <a:ln/>
        </p:spPr>
        <p:txBody>
          <a:bodyPr wrap="none" lIns="0" tIns="0" rIns="0" bIns="0" rtlCol="0" anchor="t"/>
          <a:lstStyle/>
          <a:p>
            <a:pPr marL="0" indent="0">
              <a:lnSpc>
                <a:spcPts val="5500"/>
              </a:lnSpc>
              <a:buNone/>
            </a:pPr>
            <a:r>
              <a:rPr lang="en-US" sz="4400" smtClean="0">
                <a:solidFill>
                  <a:srgbClr val="38512F"/>
                </a:solidFill>
                <a:latin typeface="Arial" panose="020B0604020202020204" pitchFamily="34" charset="0"/>
                <a:ea typeface="Lora" pitchFamily="34" charset="-122"/>
                <a:cs typeface="Arial" panose="020B0604020202020204" pitchFamily="34" charset="0"/>
              </a:rPr>
              <a:t>PHẦN</a:t>
            </a:r>
            <a:r>
              <a:rPr lang="en-US" sz="4400" smtClean="0">
                <a:solidFill>
                  <a:srgbClr val="38512F"/>
                </a:solidFill>
                <a:latin typeface="Arial" panose="020B0604020202020204" pitchFamily="34" charset="0"/>
                <a:ea typeface="Lora" pitchFamily="34" charset="-122"/>
                <a:cs typeface="Arial" panose="020B0604020202020204" pitchFamily="34" charset="0"/>
              </a:rPr>
              <a:t> </a:t>
            </a:r>
            <a:r>
              <a:rPr lang="en-US" sz="4400" dirty="0">
                <a:solidFill>
                  <a:srgbClr val="38512F"/>
                </a:solidFill>
                <a:latin typeface="Arial" panose="020B0604020202020204" pitchFamily="34" charset="0"/>
                <a:ea typeface="Lora" pitchFamily="34" charset="-122"/>
                <a:cs typeface="Arial" panose="020B0604020202020204" pitchFamily="34" charset="0"/>
              </a:rPr>
              <a:t>4: KẾT LUẬN VÀ HƯỚNG PHÁT TRIỂN</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2823805"/>
            <a:ext cx="4505920" cy="563285"/>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Arial" panose="020B0604020202020204" pitchFamily="34" charset="0"/>
                <a:ea typeface="Lora" pitchFamily="34" charset="-122"/>
                <a:cs typeface="Arial" panose="020B0604020202020204" pitchFamily="34" charset="0"/>
              </a:rPr>
              <a:t>4.1. Kết quả đạt được</a:t>
            </a:r>
            <a:endParaRPr lang="en-US" sz="3500" dirty="0">
              <a:latin typeface="Arial" panose="020B0604020202020204" pitchFamily="34" charset="0"/>
              <a:cs typeface="Arial" panose="020B0604020202020204" pitchFamily="34" charset="0"/>
            </a:endParaRPr>
          </a:p>
        </p:txBody>
      </p:sp>
      <p:sp>
        <p:nvSpPr>
          <p:cNvPr id="4" name="Text 2"/>
          <p:cNvSpPr/>
          <p:nvPr/>
        </p:nvSpPr>
        <p:spPr>
          <a:xfrm>
            <a:off x="837724" y="3746063"/>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Hoàn thành việc nghiên cứu, thiết kế website bán cà phê và trà với giao diện thân thiện người dùng, đẹp mắt, các chức năng cơ bản của website bán hàng.</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4781312"/>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Cơ sở dữ liệu thực tế được xây dựng để lưu trữ thông tin sản phẩm, khách hàng và đơn hàng.</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7724" y="5433536"/>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Cung cấp đa dạng các sản phẩm cho khách hàng lựa chọn, bao gồm cà phê, trà và các sản phẩm liên quan khác.</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7724" y="6085761"/>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Tối ưu hóa trải nghiệm người dùng với giao diện đáp ứng và tốc độ tải trang nhanh.</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2558534"/>
            <a:ext cx="4505920" cy="563285"/>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Arial" panose="020B0604020202020204" pitchFamily="34" charset="0"/>
                <a:ea typeface="Lora" pitchFamily="34" charset="-122"/>
                <a:cs typeface="Arial" panose="020B0604020202020204" pitchFamily="34" charset="0"/>
              </a:rPr>
              <a:t>Ưu điểm:</a:t>
            </a:r>
            <a:endParaRPr lang="en-US" sz="3500" dirty="0">
              <a:latin typeface="Arial" panose="020B0604020202020204" pitchFamily="34" charset="0"/>
              <a:cs typeface="Arial" panose="020B0604020202020204" pitchFamily="34" charset="0"/>
            </a:endParaRPr>
          </a:p>
        </p:txBody>
      </p:sp>
      <p:sp>
        <p:nvSpPr>
          <p:cNvPr id="3" name="Text 1"/>
          <p:cNvSpPr/>
          <p:nvPr/>
        </p:nvSpPr>
        <p:spPr>
          <a:xfrm>
            <a:off x="837724" y="3600569"/>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Giao diện thân thiện người dùng và đẹp mắt
- Cơ sở dữ liệu thực tế</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4402155"/>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Cung cấp đa dạng các sản phẩm cho khách hàng lựa chọn</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490462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Tích hợp các tính năng thanh toán an toàn và bảo mật</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37724" y="267962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Nhược điểm:</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386238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Chưa có tính năng đánh giá sản phẩm và phản hồi từ khách hàng.</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4514612"/>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Chưa có chương trình khuyến mãi và giảm giá cho khách hàng.</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5166836"/>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Chưa có tích hợp với các mạng xã hội để tăng cường quảng cáo và tiếp thị</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1771650"/>
            <a:ext cx="4505920" cy="563285"/>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Arial" panose="020B0604020202020204" pitchFamily="34" charset="0"/>
                <a:ea typeface="Lora" pitchFamily="34" charset="-122"/>
                <a:cs typeface="Arial" panose="020B0604020202020204" pitchFamily="34" charset="0"/>
              </a:rPr>
              <a:t>Hướng phát triển</a:t>
            </a:r>
            <a:endParaRPr lang="en-US" sz="3500" dirty="0">
              <a:latin typeface="Arial" panose="020B0604020202020204" pitchFamily="34" charset="0"/>
              <a:cs typeface="Arial" panose="020B0604020202020204" pitchFamily="34" charset="0"/>
            </a:endParaRPr>
          </a:p>
        </p:txBody>
      </p:sp>
      <p:sp>
        <p:nvSpPr>
          <p:cNvPr id="3" name="Text 1"/>
          <p:cNvSpPr/>
          <p:nvPr/>
        </p:nvSpPr>
        <p:spPr>
          <a:xfrm>
            <a:off x="837724" y="2813685"/>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Phát triển tính năng đánh giá sản phẩm và phản hồi từ khách hàng để tăng cường trải nghiệm người dùng.</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3465909"/>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Tích hợp chương trình khuyến mãi và giảm giá cho khách hàng để tăng khả năng bán hàng.</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4118134"/>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Tích hợp với các mạng xã hội để tăng cường quảng cáo và tiếp thị.</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7724" y="477035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Phát triển tính năng theo dõi đơn hàng và thông báo cho khách hàng để tăng cường dịch vụ khách hàng.</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7724" y="542258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Cải thiện giao diện và trải nghiệm người dùng để tăng cường khả năng bán hàng.</a:t>
            </a:r>
            <a:endParaRPr lang="en-US" sz="1850" dirty="0">
              <a:latin typeface="Arial" panose="020B0604020202020204" pitchFamily="34" charset="0"/>
              <a:cs typeface="Arial" panose="020B0604020202020204" pitchFamily="34" charset="0"/>
            </a:endParaRPr>
          </a:p>
        </p:txBody>
      </p:sp>
      <p:sp>
        <p:nvSpPr>
          <p:cNvPr id="8" name="Text 6"/>
          <p:cNvSpPr/>
          <p:nvPr/>
        </p:nvSpPr>
        <p:spPr>
          <a:xfrm>
            <a:off x="837724" y="6074807"/>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Tăng cường bảo mật và an toàn cho website để bảo vệ thông tin khách hàng.</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00870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Lời Cảm Ơn</a:t>
            </a:r>
            <a:endParaRPr lang="en-US" sz="4400" dirty="0"/>
          </a:p>
        </p:txBody>
      </p:sp>
      <p:sp>
        <p:nvSpPr>
          <p:cNvPr id="4" name="Text 1"/>
          <p:cNvSpPr/>
          <p:nvPr/>
        </p:nvSpPr>
        <p:spPr>
          <a:xfrm>
            <a:off x="6324124" y="4071699"/>
            <a:ext cx="7468553" cy="1149072"/>
          </a:xfrm>
          <a:prstGeom prst="rect">
            <a:avLst/>
          </a:prstGeom>
          <a:noFill/>
          <a:ln/>
        </p:spPr>
        <p:txBody>
          <a:bodyPr wrap="square" lIns="0" tIns="0" rIns="0" bIns="0" rtlCol="0" anchor="t"/>
          <a:lstStyle/>
          <a:p>
            <a:pPr marL="0" indent="0">
              <a:lnSpc>
                <a:spcPts val="3000"/>
              </a:lnSpc>
              <a:buNone/>
            </a:pPr>
            <a:r>
              <a:rPr lang="en-US" sz="1850" dirty="0" err="1" smtClean="0"/>
              <a:t>Cảm</a:t>
            </a:r>
            <a:r>
              <a:rPr lang="en-US" sz="1850" dirty="0" smtClean="0"/>
              <a:t> </a:t>
            </a:r>
            <a:r>
              <a:rPr lang="en-US" sz="1850" dirty="0" err="1" smtClean="0"/>
              <a:t>ơn</a:t>
            </a:r>
            <a:r>
              <a:rPr lang="en-US" sz="1850" dirty="0" smtClean="0"/>
              <a:t> </a:t>
            </a:r>
            <a:r>
              <a:rPr lang="en-US" sz="1850" dirty="0" err="1" smtClean="0"/>
              <a:t>cô</a:t>
            </a:r>
            <a:r>
              <a:rPr lang="en-US" sz="1850" dirty="0" smtClean="0"/>
              <a:t> </a:t>
            </a:r>
            <a:r>
              <a:rPr lang="en-US" sz="1850" dirty="0" err="1" smtClean="0"/>
              <a:t>và</a:t>
            </a:r>
            <a:r>
              <a:rPr lang="en-US" sz="1850" dirty="0" smtClean="0"/>
              <a:t> </a:t>
            </a:r>
            <a:r>
              <a:rPr lang="en-US" sz="1850" dirty="0" err="1" smtClean="0"/>
              <a:t>các</a:t>
            </a:r>
            <a:r>
              <a:rPr lang="en-US" sz="1850" dirty="0" smtClean="0"/>
              <a:t> </a:t>
            </a:r>
            <a:r>
              <a:rPr lang="en-US" sz="1850" dirty="0" err="1" smtClean="0"/>
              <a:t>bạn</a:t>
            </a:r>
            <a:r>
              <a:rPr lang="en-US" sz="1850" dirty="0" smtClean="0"/>
              <a:t> </a:t>
            </a:r>
            <a:r>
              <a:rPr lang="en-US" sz="1850" dirty="0" err="1" smtClean="0"/>
              <a:t>đã</a:t>
            </a:r>
            <a:r>
              <a:rPr lang="en-US" sz="1850" dirty="0" smtClean="0"/>
              <a:t> </a:t>
            </a:r>
            <a:r>
              <a:rPr lang="en-US" sz="1850" dirty="0" err="1" smtClean="0"/>
              <a:t>lắng</a:t>
            </a:r>
            <a:r>
              <a:rPr lang="en-US" sz="1850" dirty="0" smtClean="0"/>
              <a:t> </a:t>
            </a:r>
            <a:r>
              <a:rPr lang="en-US" sz="1850" dirty="0" err="1" smtClean="0"/>
              <a:t>nghe</a:t>
            </a:r>
            <a:r>
              <a:rPr lang="en-US" sz="1850" dirty="0" smtClean="0"/>
              <a:t> </a:t>
            </a:r>
            <a:r>
              <a:rPr lang="en-US" sz="1850" dirty="0" err="1" smtClean="0"/>
              <a:t>bài</a:t>
            </a:r>
            <a:r>
              <a:rPr lang="en-US" sz="1850" dirty="0" smtClean="0"/>
              <a:t> </a:t>
            </a:r>
            <a:r>
              <a:rPr lang="en-US" sz="1850" dirty="0" err="1" smtClean="0"/>
              <a:t>thuyết</a:t>
            </a:r>
            <a:r>
              <a:rPr lang="en-US" sz="1850" dirty="0" smtClean="0"/>
              <a:t> </a:t>
            </a:r>
            <a:r>
              <a:rPr lang="en-US" sz="1850" dirty="0" err="1" smtClean="0"/>
              <a:t>trình</a:t>
            </a:r>
            <a:r>
              <a:rPr lang="en-US" sz="1850" dirty="0" smtClean="0"/>
              <a:t>.</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Giới Thiệu Đề Tài</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Lý Do Chọn Đề Tài</a:t>
            </a:r>
            <a:endParaRPr lang="en-US" sz="2200" dirty="0">
              <a:latin typeface="Arial" panose="020B0604020202020204" pitchFamily="34" charset="0"/>
              <a:cs typeface="Arial" panose="020B0604020202020204" pitchFamily="34" charset="0"/>
            </a:endParaRPr>
          </a:p>
        </p:txBody>
      </p:sp>
      <p:sp>
        <p:nvSpPr>
          <p:cNvPr id="4" name="Text 2"/>
          <p:cNvSpPr/>
          <p:nvPr/>
        </p:nvSpPr>
        <p:spPr>
          <a:xfrm>
            <a:off x="837724"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Web bán cà phê và trà là một nhu cầu thiết yếu trong bối cảnh công nghệ và thương mại điện tử đang ngày càng phát triển mạnh mẽ. Hệ thống này mang lại sự tiện lợi và trải nghiệm mua sắm tốt hơn cho người tiêu dùng, đồng thời giúp doanh nghiệp quản lý hiệu quả hơn.</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761476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Arial" panose="020B0604020202020204" pitchFamily="34" charset="0"/>
                <a:ea typeface="Lora" pitchFamily="34" charset="-122"/>
                <a:cs typeface="Arial" panose="020B0604020202020204" pitchFamily="34" charset="0"/>
              </a:rPr>
              <a:t>Mục Tiêu</a:t>
            </a:r>
            <a:endParaRPr lang="en-US" sz="2200" dirty="0">
              <a:latin typeface="Arial" panose="020B0604020202020204" pitchFamily="34" charset="0"/>
              <a:cs typeface="Arial" panose="020B0604020202020204" pitchFamily="34" charset="0"/>
            </a:endParaRPr>
          </a:p>
        </p:txBody>
      </p:sp>
      <p:sp>
        <p:nvSpPr>
          <p:cNvPr id="6" name="Text 4"/>
          <p:cNvSpPr/>
          <p:nvPr/>
        </p:nvSpPr>
        <p:spPr>
          <a:xfrm>
            <a:off x="7614761" y="3996333"/>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Nâng cao trải nghiệm người dùng, quản lý hiệu quả, đáp ứng nhu cầu của thị trường và phù hợp với xu hướng số hóa.</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7524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Lợi Ích Của Website</a:t>
            </a:r>
            <a:endParaRPr lang="en-US" sz="4400" dirty="0">
              <a:latin typeface="Arial" panose="020B0604020202020204" pitchFamily="34" charset="0"/>
              <a:cs typeface="Arial" panose="020B0604020202020204" pitchFamily="34" charset="0"/>
            </a:endParaRPr>
          </a:p>
        </p:txBody>
      </p:sp>
      <p:sp>
        <p:nvSpPr>
          <p:cNvPr id="4" name="Shape 1"/>
          <p:cNvSpPr/>
          <p:nvPr/>
        </p:nvSpPr>
        <p:spPr>
          <a:xfrm>
            <a:off x="6324124" y="2307431"/>
            <a:ext cx="538520" cy="538520"/>
          </a:xfrm>
          <a:prstGeom prst="roundRect">
            <a:avLst>
              <a:gd name="adj" fmla="val 6668"/>
            </a:avLst>
          </a:prstGeom>
          <a:solidFill>
            <a:srgbClr val="F3E7D4"/>
          </a:solidFill>
          <a:ln/>
        </p:spPr>
      </p:sp>
      <p:sp>
        <p:nvSpPr>
          <p:cNvPr id="5" name="Text 2"/>
          <p:cNvSpPr/>
          <p:nvPr/>
        </p:nvSpPr>
        <p:spPr>
          <a:xfrm>
            <a:off x="6531769" y="2407682"/>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6" name="Text 3"/>
          <p:cNvSpPr/>
          <p:nvPr/>
        </p:nvSpPr>
        <p:spPr>
          <a:xfrm>
            <a:off x="7101959" y="230743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Tiết Kiệm Thời Gian</a:t>
            </a:r>
            <a:endParaRPr lang="en-US" sz="2200" dirty="0">
              <a:latin typeface="Arial" panose="020B0604020202020204" pitchFamily="34" charset="0"/>
              <a:cs typeface="Arial" panose="020B0604020202020204" pitchFamily="34" charset="0"/>
            </a:endParaRPr>
          </a:p>
        </p:txBody>
      </p:sp>
      <p:sp>
        <p:nvSpPr>
          <p:cNvPr id="7" name="Text 4"/>
          <p:cNvSpPr/>
          <p:nvPr/>
        </p:nvSpPr>
        <p:spPr>
          <a:xfrm>
            <a:off x="7101959" y="2802969"/>
            <a:ext cx="2836783"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Khách hàng có thể đặt mua cà phê và trà bất cứ lúc nào, ở bất kỳ đâu, chỉ với vài thao tác đơn giản trên thiết bị di động hoặc máy tính.</a:t>
            </a:r>
            <a:endParaRPr lang="en-US" sz="1850" dirty="0">
              <a:latin typeface="Arial" panose="020B0604020202020204" pitchFamily="34" charset="0"/>
              <a:cs typeface="Arial" panose="020B0604020202020204" pitchFamily="34" charset="0"/>
            </a:endParaRPr>
          </a:p>
        </p:txBody>
      </p:sp>
      <p:sp>
        <p:nvSpPr>
          <p:cNvPr id="8" name="Shape 5"/>
          <p:cNvSpPr/>
          <p:nvPr/>
        </p:nvSpPr>
        <p:spPr>
          <a:xfrm>
            <a:off x="10178058" y="2307431"/>
            <a:ext cx="538520" cy="538520"/>
          </a:xfrm>
          <a:prstGeom prst="roundRect">
            <a:avLst>
              <a:gd name="adj" fmla="val 6668"/>
            </a:avLst>
          </a:prstGeom>
          <a:solidFill>
            <a:srgbClr val="F3E7D4"/>
          </a:solidFill>
          <a:ln/>
        </p:spPr>
      </p:sp>
      <p:sp>
        <p:nvSpPr>
          <p:cNvPr id="9" name="Text 6"/>
          <p:cNvSpPr/>
          <p:nvPr/>
        </p:nvSpPr>
        <p:spPr>
          <a:xfrm>
            <a:off x="10356533" y="2407682"/>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10" name="Text 7"/>
          <p:cNvSpPr/>
          <p:nvPr/>
        </p:nvSpPr>
        <p:spPr>
          <a:xfrm>
            <a:off x="10955893" y="230743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Thuận Tiện</a:t>
            </a:r>
            <a:endParaRPr lang="en-US" sz="2200" dirty="0">
              <a:latin typeface="Arial" panose="020B0604020202020204" pitchFamily="34" charset="0"/>
              <a:cs typeface="Arial" panose="020B0604020202020204" pitchFamily="34" charset="0"/>
            </a:endParaRPr>
          </a:p>
        </p:txBody>
      </p:sp>
      <p:sp>
        <p:nvSpPr>
          <p:cNvPr id="11" name="Text 8"/>
          <p:cNvSpPr/>
          <p:nvPr/>
        </p:nvSpPr>
        <p:spPr>
          <a:xfrm>
            <a:off x="10955893" y="2802969"/>
            <a:ext cx="2836783"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Dễ dàng tìm kiếm và lựa chọn các sản phẩm cà phê và trà phù hợp với khẩu vị và nhu cầu của mình nhờ vào hệ thống phân loại sản phẩm thông minh và gợi ý mua sắm.</a:t>
            </a:r>
            <a:endParaRPr lang="en-US" sz="1850" dirty="0">
              <a:latin typeface="Arial" panose="020B0604020202020204" pitchFamily="34" charset="0"/>
              <a:cs typeface="Arial" panose="020B0604020202020204" pitchFamily="34" charset="0"/>
            </a:endParaRPr>
          </a:p>
        </p:txBody>
      </p:sp>
      <p:sp>
        <p:nvSpPr>
          <p:cNvPr id="12" name="Shape 9"/>
          <p:cNvSpPr/>
          <p:nvPr/>
        </p:nvSpPr>
        <p:spPr>
          <a:xfrm>
            <a:off x="6324124" y="5992654"/>
            <a:ext cx="538520" cy="538520"/>
          </a:xfrm>
          <a:prstGeom prst="roundRect">
            <a:avLst>
              <a:gd name="adj" fmla="val 6668"/>
            </a:avLst>
          </a:prstGeom>
          <a:solidFill>
            <a:srgbClr val="F3E7D4"/>
          </a:solidFill>
          <a:ln/>
        </p:spPr>
      </p:sp>
      <p:sp>
        <p:nvSpPr>
          <p:cNvPr id="13" name="Text 10"/>
          <p:cNvSpPr/>
          <p:nvPr/>
        </p:nvSpPr>
        <p:spPr>
          <a:xfrm>
            <a:off x="6499265" y="6092904"/>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3</a:t>
            </a:r>
            <a:endParaRPr lang="en-US" sz="2650" dirty="0">
              <a:latin typeface="Arial" panose="020B0604020202020204" pitchFamily="34" charset="0"/>
              <a:cs typeface="Arial" panose="020B0604020202020204" pitchFamily="34" charset="0"/>
            </a:endParaRPr>
          </a:p>
        </p:txBody>
      </p:sp>
      <p:sp>
        <p:nvSpPr>
          <p:cNvPr id="14" name="Text 11"/>
          <p:cNvSpPr/>
          <p:nvPr/>
        </p:nvSpPr>
        <p:spPr>
          <a:xfrm>
            <a:off x="7101959" y="599265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Quản Lý Hiệu Quả</a:t>
            </a:r>
            <a:endParaRPr lang="en-US" sz="2200" dirty="0">
              <a:latin typeface="Arial" panose="020B0604020202020204" pitchFamily="34" charset="0"/>
              <a:cs typeface="Arial" panose="020B0604020202020204" pitchFamily="34" charset="0"/>
            </a:endParaRPr>
          </a:p>
        </p:txBody>
      </p:sp>
      <p:sp>
        <p:nvSpPr>
          <p:cNvPr id="15" name="Text 12"/>
          <p:cNvSpPr/>
          <p:nvPr/>
        </p:nvSpPr>
        <p:spPr>
          <a:xfrm>
            <a:off x="7101959" y="6488192"/>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Doanh nghiệp có thể quản lý kho hàng, đơn đặt hàng, và giao hàng một cách hiệu quả, giảm thiểu sai sót và tiết kiệm chi phí vận hành.</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7118" y="594836"/>
            <a:ext cx="7528084" cy="636151"/>
          </a:xfrm>
          <a:prstGeom prst="rect">
            <a:avLst/>
          </a:prstGeom>
          <a:noFill/>
          <a:ln/>
        </p:spPr>
        <p:txBody>
          <a:bodyPr wrap="none" lIns="0" tIns="0" rIns="0" bIns="0" rtlCol="0" anchor="t"/>
          <a:lstStyle/>
          <a:p>
            <a:pPr marL="0" indent="0">
              <a:lnSpc>
                <a:spcPts val="5000"/>
              </a:lnSpc>
              <a:buNone/>
            </a:pPr>
            <a:r>
              <a:rPr lang="en-US" sz="4000" dirty="0" smtClean="0">
                <a:solidFill>
                  <a:srgbClr val="38512F"/>
                </a:solidFill>
                <a:latin typeface="Arial" panose="020B0604020202020204" pitchFamily="34" charset="0"/>
                <a:ea typeface="Lora" pitchFamily="34" charset="-122"/>
                <a:cs typeface="Arial" panose="020B0604020202020204" pitchFamily="34" charset="0"/>
              </a:rPr>
              <a:t>PHẦN 1 </a:t>
            </a:r>
            <a:r>
              <a:rPr lang="en-US" sz="4000" dirty="0">
                <a:solidFill>
                  <a:srgbClr val="38512F"/>
                </a:solidFill>
                <a:latin typeface="Arial" panose="020B0604020202020204" pitchFamily="34" charset="0"/>
                <a:ea typeface="Lora" pitchFamily="34" charset="-122"/>
                <a:cs typeface="Arial" panose="020B0604020202020204" pitchFamily="34" charset="0"/>
              </a:rPr>
              <a:t>: CƠ SỞ LÝ THUYẾT</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757118" y="1771769"/>
            <a:ext cx="4072295" cy="508992"/>
          </a:xfrm>
          <a:prstGeom prst="rect">
            <a:avLst/>
          </a:prstGeom>
          <a:noFill/>
          <a:ln/>
        </p:spPr>
        <p:txBody>
          <a:bodyPr wrap="none" lIns="0" tIns="0" rIns="0" bIns="0" rtlCol="0" anchor="t"/>
          <a:lstStyle/>
          <a:p>
            <a:pPr marL="0" indent="0">
              <a:lnSpc>
                <a:spcPts val="4000"/>
              </a:lnSpc>
              <a:buNone/>
            </a:pPr>
            <a:r>
              <a:rPr lang="en-US" sz="3200" dirty="0">
                <a:solidFill>
                  <a:srgbClr val="38512F"/>
                </a:solidFill>
                <a:latin typeface="Arial" panose="020B0604020202020204" pitchFamily="34" charset="0"/>
                <a:ea typeface="Lora" pitchFamily="34" charset="-122"/>
                <a:cs typeface="Arial" panose="020B0604020202020204" pitchFamily="34" charset="0"/>
              </a:rPr>
              <a:t>1.1. HTML</a:t>
            </a:r>
            <a:endParaRPr lang="en-US" sz="3200" dirty="0">
              <a:latin typeface="Arial" panose="020B0604020202020204" pitchFamily="34" charset="0"/>
              <a:cs typeface="Arial" panose="020B0604020202020204" pitchFamily="34" charset="0"/>
            </a:endParaRPr>
          </a:p>
        </p:txBody>
      </p:sp>
      <p:sp>
        <p:nvSpPr>
          <p:cNvPr id="4" name="Text 2"/>
          <p:cNvSpPr/>
          <p:nvPr/>
        </p:nvSpPr>
        <p:spPr>
          <a:xfrm>
            <a:off x="757118" y="2497098"/>
            <a:ext cx="6294239" cy="3115032"/>
          </a:xfrm>
          <a:prstGeom prst="rect">
            <a:avLst/>
          </a:prstGeom>
          <a:noFill/>
          <a:ln/>
        </p:spPr>
        <p:txBody>
          <a:bodyPr wrap="square" lIns="0" tIns="0" rIns="0" bIns="0" rtlCol="0" anchor="t"/>
          <a:lstStyle/>
          <a:p>
            <a:pPr marL="0" indent="0">
              <a:lnSpc>
                <a:spcPts val="2700"/>
              </a:lnSpc>
              <a:buNone/>
            </a:pPr>
            <a:r>
              <a:rPr lang="en-US" sz="1700" dirty="0">
                <a:solidFill>
                  <a:srgbClr val="3A3630"/>
                </a:solidFill>
                <a:latin typeface="Arial" panose="020B0604020202020204" pitchFamily="34" charset="0"/>
                <a:ea typeface="Source Sans Pro" pitchFamily="34" charset="-122"/>
                <a:cs typeface="Arial" panose="020B0604020202020204" pitchFamily="34" charset="0"/>
              </a:rPr>
              <a:t>HTML là chữ viết tắt Hypertext Markup Language, là ngôn ngữ được sử dụng rộng rãi nhất để viết các trang Web. Hypertext là cách mà các trang Web (các tài liệu HTML) được kết nối với nhau. Và như thế, đường link có trên trang Web được gọi là Hypertext. Như tên gọi đã gợi ý, HTML là ngôn ngữ đánh dấu bằng thẻ (Markup Language), nghĩa là sử dụng HTML để đánh dấu một tài liệu text bằng các thẻ (tag) để nói cho trình duyệt Web cách để cấu trúc nó để hiển thị ra màn hình. Vậy HTML là ngôn ngữ sử dụng các thẻ để xây dựng nên khung sườn của 1 website.</a:t>
            </a:r>
            <a:endParaRPr lang="en-US" sz="170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7586663" y="1798796"/>
            <a:ext cx="5688449" cy="568844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921901"/>
            <a:ext cx="7012186" cy="563285"/>
          </a:xfrm>
          <a:prstGeom prst="rect">
            <a:avLst/>
          </a:prstGeom>
          <a:noFill/>
          <a:ln/>
        </p:spPr>
        <p:txBody>
          <a:bodyPr wrap="none" lIns="0" tIns="0" rIns="0" bIns="0" rtlCol="0" anchor="t"/>
          <a:lstStyle/>
          <a:p>
            <a:pPr marL="0" indent="0">
              <a:lnSpc>
                <a:spcPts val="4400"/>
              </a:lnSpc>
              <a:buNone/>
            </a:pPr>
            <a:r>
              <a:rPr lang="en-US" sz="3500" dirty="0">
                <a:solidFill>
                  <a:srgbClr val="38512F"/>
                </a:solidFill>
                <a:latin typeface="Arial" panose="020B0604020202020204" pitchFamily="34" charset="0"/>
                <a:ea typeface="Lora" pitchFamily="34" charset="-122"/>
                <a:cs typeface="Arial" panose="020B0604020202020204" pitchFamily="34" charset="0"/>
              </a:rPr>
              <a:t>1.1.1. Ưu và nhược điểm của HTML</a:t>
            </a:r>
            <a:endParaRPr lang="en-US" sz="3500" dirty="0">
              <a:latin typeface="Arial" panose="020B0604020202020204" pitchFamily="34" charset="0"/>
              <a:cs typeface="Arial" panose="020B0604020202020204" pitchFamily="34" charset="0"/>
            </a:endParaRPr>
          </a:p>
        </p:txBody>
      </p:sp>
      <p:sp>
        <p:nvSpPr>
          <p:cNvPr id="3" name="Text 1"/>
          <p:cNvSpPr/>
          <p:nvPr/>
        </p:nvSpPr>
        <p:spPr>
          <a:xfrm>
            <a:off x="837724" y="1969770"/>
            <a:ext cx="6185535" cy="383024"/>
          </a:xfrm>
          <a:prstGeom prst="rect">
            <a:avLst/>
          </a:prstGeom>
          <a:noFill/>
          <a:ln/>
        </p:spPr>
        <p:txBody>
          <a:bodyPr wrap="none" lIns="0" tIns="0" rIns="0" bIns="0" rtlCol="0" anchor="t"/>
          <a:lstStyle/>
          <a:p>
            <a:pPr marL="0" indent="0">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Ưu điểm:</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2568178"/>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Được sử dụng rộng rãi, có rất nhiều nguồn tài nguyên hỗ trợ và cộng đồng sử dụng lớn.</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7724" y="3549610"/>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Học đơn giản và dễ hiểu.</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7724" y="4148018"/>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Mã nguồn mở và hoàn toàn miễn phí.</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7724" y="4746427"/>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Markup gọn gàng và đồng nhất.</a:t>
            </a:r>
            <a:endParaRPr lang="en-US" sz="1850" dirty="0">
              <a:latin typeface="Arial" panose="020B0604020202020204" pitchFamily="34" charset="0"/>
              <a:cs typeface="Arial" panose="020B0604020202020204" pitchFamily="34" charset="0"/>
            </a:endParaRPr>
          </a:p>
        </p:txBody>
      </p:sp>
      <p:sp>
        <p:nvSpPr>
          <p:cNvPr id="8" name="Text 6"/>
          <p:cNvSpPr/>
          <p:nvPr/>
        </p:nvSpPr>
        <p:spPr>
          <a:xfrm>
            <a:off x="837724" y="5344835"/>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Tiêu chuẩn thế giới được vận hành bởi World Wide Web Consortium (W3C).</a:t>
            </a:r>
            <a:endParaRPr lang="en-US" sz="1850" dirty="0">
              <a:latin typeface="Arial" panose="020B0604020202020204" pitchFamily="34" charset="0"/>
              <a:cs typeface="Arial" panose="020B0604020202020204" pitchFamily="34" charset="0"/>
            </a:endParaRPr>
          </a:p>
        </p:txBody>
      </p:sp>
      <p:sp>
        <p:nvSpPr>
          <p:cNvPr id="9" name="Text 7"/>
          <p:cNvSpPr/>
          <p:nvPr/>
        </p:nvSpPr>
        <p:spPr>
          <a:xfrm>
            <a:off x="837724" y="6326267"/>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Dễ dàng tích hợp với các ngôn ngữ backend như PHP, Python…</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7614761" y="1969770"/>
            <a:ext cx="6185535" cy="383024"/>
          </a:xfrm>
          <a:prstGeom prst="rect">
            <a:avLst/>
          </a:prstGeom>
          <a:noFill/>
          <a:ln/>
        </p:spPr>
        <p:txBody>
          <a:bodyPr wrap="none" lIns="0" tIns="0" rIns="0" bIns="0" rtlCol="0" anchor="t"/>
          <a:lstStyle/>
          <a:p>
            <a:pPr marL="0" indent="0">
              <a:lnSpc>
                <a:spcPts val="3000"/>
              </a:lnSpc>
              <a:buNone/>
            </a:pPr>
            <a:r>
              <a:rPr lang="en-US" sz="1850" b="1" dirty="0">
                <a:solidFill>
                  <a:srgbClr val="3A3630"/>
                </a:solidFill>
                <a:latin typeface="Arial" panose="020B0604020202020204" pitchFamily="34" charset="0"/>
                <a:ea typeface="Source Sans Pro" pitchFamily="34" charset="-122"/>
                <a:cs typeface="Arial" panose="020B0604020202020204" pitchFamily="34" charset="0"/>
              </a:rPr>
              <a:t>Nhược điểm:</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7614761" y="2568178"/>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Được dùng chủ yếu cho web tĩnh. Đối với các tính năng động như update hay realtime thời gian thực, bạn cần sử dụng JavaScript hoặc ngôn ngữ backend bên thứ 3 như PHP.</a:t>
            </a:r>
            <a:endParaRPr lang="en-US" sz="1850" dirty="0">
              <a:latin typeface="Arial" panose="020B0604020202020204" pitchFamily="34" charset="0"/>
              <a:cs typeface="Arial" panose="020B0604020202020204" pitchFamily="34" charset="0"/>
            </a:endParaRPr>
          </a:p>
        </p:txBody>
      </p:sp>
      <p:sp>
        <p:nvSpPr>
          <p:cNvPr id="12" name="Text 10"/>
          <p:cNvSpPr/>
          <p:nvPr/>
        </p:nvSpPr>
        <p:spPr>
          <a:xfrm>
            <a:off x="7614761" y="3932634"/>
            <a:ext cx="6185535"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 Một số trình duyệt chậm hỗ trợ tính năng mới.</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05501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CSS</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7724" y="2333387"/>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CSS là viết tắt của Cascading Style Sheets, nó là một ngôn ngữ được sử dụng để tìm và định dạng lại các phần tử được tạo ra bởi các ngôn ngữ đánh dấu (HTML). Nói ngắn gọn hơn là ngôn ngữ tạo phong cách cho trang web.</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7724" y="4080867"/>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Bạn có thể hiểu đơn giản rằng, nếu HTML đóng vai trò định dạng các phần tử trên website như việc tạo ra các đoạn văn bản, các tiêu đề, bảng,…thì CSS sẽ giúp chúng ta có thể thêm style vào các phần tử HTML đó như đổi bố cục, màu sắc trang, đổi màu chữ, font chữ, thay đổi cấu trúc…</a:t>
            </a:r>
            <a:endParaRPr lang="en-US" sz="185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7614761" y="2387203"/>
            <a:ext cx="6185535" cy="386595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5462" y="656392"/>
            <a:ext cx="5616773" cy="702112"/>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Javascript</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835462" y="1931313"/>
            <a:ext cx="6188512" cy="763905"/>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Javascript là một ngôn ngữ lập trình web phổ biến, được tích hợp và nhúng vào HTML để tạo sự sống động cho website. </a:t>
            </a:r>
            <a:endParaRPr lang="en-US" sz="1850" dirty="0">
              <a:latin typeface="Arial" panose="020B0604020202020204" pitchFamily="34" charset="0"/>
              <a:cs typeface="Arial" panose="020B0604020202020204" pitchFamily="34" charset="0"/>
            </a:endParaRPr>
          </a:p>
        </p:txBody>
      </p:sp>
      <p:sp>
        <p:nvSpPr>
          <p:cNvPr id="4" name="Text 2"/>
          <p:cNvSpPr/>
          <p:nvPr/>
        </p:nvSpPr>
        <p:spPr>
          <a:xfrm>
            <a:off x="835462" y="2910007"/>
            <a:ext cx="6188512" cy="152781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JavaScript cũng là một ngôn ngữ lập trình đa nền tảng, ngoài việc lập trình frontend trên nền tảng web, nó còn được sử dụng cho việc lập trình và phát triển ứng dụng trên nền tảng mobile.</a:t>
            </a:r>
            <a:endParaRPr lang="en-US" sz="1850" dirty="0">
              <a:latin typeface="Arial" panose="020B0604020202020204" pitchFamily="34" charset="0"/>
              <a:cs typeface="Arial" panose="020B0604020202020204" pitchFamily="34" charset="0"/>
            </a:endParaRPr>
          </a:p>
        </p:txBody>
      </p:sp>
      <p:sp>
        <p:nvSpPr>
          <p:cNvPr id="5" name="Text 3"/>
          <p:cNvSpPr/>
          <p:nvPr/>
        </p:nvSpPr>
        <p:spPr>
          <a:xfrm>
            <a:off x="835462" y="4652605"/>
            <a:ext cx="6188512" cy="381952"/>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Hiện nay có nhiều thư viện và framework như:</a:t>
            </a:r>
            <a:endParaRPr lang="en-US" sz="1850" dirty="0">
              <a:latin typeface="Arial" panose="020B0604020202020204" pitchFamily="34" charset="0"/>
              <a:cs typeface="Arial" panose="020B0604020202020204" pitchFamily="34" charset="0"/>
            </a:endParaRPr>
          </a:p>
        </p:txBody>
      </p:sp>
      <p:sp>
        <p:nvSpPr>
          <p:cNvPr id="6" name="Text 4"/>
          <p:cNvSpPr/>
          <p:nvPr/>
        </p:nvSpPr>
        <p:spPr>
          <a:xfrm>
            <a:off x="835462" y="5249347"/>
            <a:ext cx="6188512" cy="381952"/>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AngularJS</a:t>
            </a:r>
            <a:endParaRPr lang="en-US" sz="1850" dirty="0">
              <a:latin typeface="Arial" panose="020B0604020202020204" pitchFamily="34" charset="0"/>
              <a:cs typeface="Arial" panose="020B0604020202020204" pitchFamily="34" charset="0"/>
            </a:endParaRPr>
          </a:p>
        </p:txBody>
      </p:sp>
      <p:sp>
        <p:nvSpPr>
          <p:cNvPr id="7" name="Text 5"/>
          <p:cNvSpPr/>
          <p:nvPr/>
        </p:nvSpPr>
        <p:spPr>
          <a:xfrm>
            <a:off x="835462" y="5714762"/>
            <a:ext cx="6188512" cy="381952"/>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VueJS</a:t>
            </a:r>
            <a:endParaRPr lang="en-US" sz="1850" dirty="0">
              <a:latin typeface="Arial" panose="020B0604020202020204" pitchFamily="34" charset="0"/>
              <a:cs typeface="Arial" panose="020B0604020202020204" pitchFamily="34" charset="0"/>
            </a:endParaRPr>
          </a:p>
        </p:txBody>
      </p:sp>
      <p:sp>
        <p:nvSpPr>
          <p:cNvPr id="8" name="Text 6"/>
          <p:cNvSpPr/>
          <p:nvPr/>
        </p:nvSpPr>
        <p:spPr>
          <a:xfrm>
            <a:off x="835462" y="6180177"/>
            <a:ext cx="6188512" cy="381952"/>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NextJS</a:t>
            </a:r>
            <a:endParaRPr lang="en-US" sz="1850" dirty="0">
              <a:latin typeface="Arial" panose="020B0604020202020204" pitchFamily="34" charset="0"/>
              <a:cs typeface="Arial" panose="020B0604020202020204" pitchFamily="34" charset="0"/>
            </a:endParaRPr>
          </a:p>
        </p:txBody>
      </p:sp>
      <p:sp>
        <p:nvSpPr>
          <p:cNvPr id="9" name="Text 7"/>
          <p:cNvSpPr/>
          <p:nvPr/>
        </p:nvSpPr>
        <p:spPr>
          <a:xfrm>
            <a:off x="835462" y="6645592"/>
            <a:ext cx="6188512" cy="381952"/>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NodeJS</a:t>
            </a:r>
            <a:endParaRPr lang="en-US" sz="1850" dirty="0">
              <a:latin typeface="Arial" panose="020B0604020202020204" pitchFamily="34" charset="0"/>
              <a:cs typeface="Arial" panose="020B0604020202020204" pitchFamily="34" charset="0"/>
            </a:endParaRPr>
          </a:p>
        </p:txBody>
      </p:sp>
      <p:sp>
        <p:nvSpPr>
          <p:cNvPr id="10" name="Text 8"/>
          <p:cNvSpPr/>
          <p:nvPr/>
        </p:nvSpPr>
        <p:spPr>
          <a:xfrm>
            <a:off x="835462" y="7111008"/>
            <a:ext cx="6188512" cy="381952"/>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A3630"/>
                </a:solidFill>
                <a:latin typeface="Arial" panose="020B0604020202020204" pitchFamily="34" charset="0"/>
                <a:ea typeface="Source Sans Pro" pitchFamily="34" charset="-122"/>
                <a:cs typeface="Arial" panose="020B0604020202020204" pitchFamily="34" charset="0"/>
              </a:rPr>
              <a:t>ReactJS</a:t>
            </a:r>
            <a:endParaRPr lang="en-US" sz="1850" dirty="0">
              <a:latin typeface="Arial" panose="020B0604020202020204" pitchFamily="34" charset="0"/>
              <a:cs typeface="Arial" panose="020B0604020202020204" pitchFamily="34" charset="0"/>
            </a:endParaRPr>
          </a:p>
        </p:txBody>
      </p:sp>
      <p:sp>
        <p:nvSpPr>
          <p:cNvPr id="11" name="Text 9"/>
          <p:cNvSpPr/>
          <p:nvPr/>
        </p:nvSpPr>
        <p:spPr>
          <a:xfrm>
            <a:off x="7614047" y="1931313"/>
            <a:ext cx="6188512" cy="381952"/>
          </a:xfrm>
          <a:prstGeom prst="rect">
            <a:avLst/>
          </a:prstGeom>
          <a:noFill/>
          <a:ln/>
        </p:spPr>
        <p:txBody>
          <a:bodyPr wrap="none" lIns="0" tIns="0" rIns="0" bIns="0" rtlCol="0" anchor="t"/>
          <a:lstStyle/>
          <a:p>
            <a:pPr marL="0" indent="0">
              <a:lnSpc>
                <a:spcPts val="3000"/>
              </a:lnSpc>
              <a:buNone/>
            </a:pPr>
            <a:endParaRPr lang="en-US" sz="1850" dirty="0">
              <a:latin typeface="Arial" panose="020B0604020202020204" pitchFamily="34" charset="0"/>
              <a:cs typeface="Arial" panose="020B0604020202020204" pitchFamily="34" charset="0"/>
            </a:endParaRPr>
          </a:p>
        </p:txBody>
      </p:sp>
      <p:pic>
        <p:nvPicPr>
          <p:cNvPr id="12" name="Image 0" descr="preencoded.png"/>
          <p:cNvPicPr>
            <a:picLocks noChangeAspect="1"/>
          </p:cNvPicPr>
          <p:nvPr/>
        </p:nvPicPr>
        <p:blipFill>
          <a:blip r:embed="rId3"/>
          <a:stretch>
            <a:fillRect/>
          </a:stretch>
        </p:blipFill>
        <p:spPr>
          <a:xfrm>
            <a:off x="7614047" y="2581751"/>
            <a:ext cx="6171367" cy="34705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19896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Arial" panose="020B0604020202020204" pitchFamily="34" charset="0"/>
                <a:ea typeface="Lora" pitchFamily="34" charset="-122"/>
                <a:cs typeface="Arial" panose="020B0604020202020204" pitchFamily="34" charset="0"/>
              </a:rPr>
              <a:t>Bootstrap</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837724" y="3650933"/>
            <a:ext cx="538520" cy="538520"/>
          </a:xfrm>
          <a:prstGeom prst="roundRect">
            <a:avLst>
              <a:gd name="adj" fmla="val 6668"/>
            </a:avLst>
          </a:prstGeom>
          <a:solidFill>
            <a:srgbClr val="F3E7D4"/>
          </a:solidFill>
          <a:ln/>
        </p:spPr>
      </p:sp>
      <p:sp>
        <p:nvSpPr>
          <p:cNvPr id="4" name="Text 2"/>
          <p:cNvSpPr/>
          <p:nvPr/>
        </p:nvSpPr>
        <p:spPr>
          <a:xfrm>
            <a:off x="1045369" y="3751183"/>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5" name="Text 3"/>
          <p:cNvSpPr/>
          <p:nvPr/>
        </p:nvSpPr>
        <p:spPr>
          <a:xfrm>
            <a:off x="1615559" y="36509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Framework phổ biến</a:t>
            </a:r>
            <a:endParaRPr lang="en-US" sz="2200" dirty="0">
              <a:latin typeface="Arial" panose="020B0604020202020204" pitchFamily="34" charset="0"/>
              <a:cs typeface="Arial" panose="020B0604020202020204" pitchFamily="34" charset="0"/>
            </a:endParaRPr>
          </a:p>
        </p:txBody>
      </p:sp>
      <p:sp>
        <p:nvSpPr>
          <p:cNvPr id="6" name="Text 4"/>
          <p:cNvSpPr/>
          <p:nvPr/>
        </p:nvSpPr>
        <p:spPr>
          <a:xfrm>
            <a:off x="1615559" y="4146471"/>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Bootstrap là một Framework Front-End phổ biến được sử dụng để thiết kế giao diện Website.</a:t>
            </a:r>
            <a:endParaRPr lang="en-US" sz="1850" dirty="0">
              <a:latin typeface="Arial" panose="020B0604020202020204" pitchFamily="34" charset="0"/>
              <a:cs typeface="Arial" panose="020B0604020202020204" pitchFamily="34" charset="0"/>
            </a:endParaRPr>
          </a:p>
        </p:txBody>
      </p:sp>
      <p:sp>
        <p:nvSpPr>
          <p:cNvPr id="7" name="Shape 5"/>
          <p:cNvSpPr/>
          <p:nvPr/>
        </p:nvSpPr>
        <p:spPr>
          <a:xfrm>
            <a:off x="5235773" y="3650933"/>
            <a:ext cx="538520" cy="538520"/>
          </a:xfrm>
          <a:prstGeom prst="roundRect">
            <a:avLst>
              <a:gd name="adj" fmla="val 6668"/>
            </a:avLst>
          </a:prstGeom>
          <a:solidFill>
            <a:srgbClr val="F3E7D4"/>
          </a:solidFill>
          <a:ln/>
        </p:spPr>
      </p:sp>
      <p:sp>
        <p:nvSpPr>
          <p:cNvPr id="8" name="Text 6"/>
          <p:cNvSpPr/>
          <p:nvPr/>
        </p:nvSpPr>
        <p:spPr>
          <a:xfrm>
            <a:off x="5414248" y="3751183"/>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9" name="Text 7"/>
          <p:cNvSpPr/>
          <p:nvPr/>
        </p:nvSpPr>
        <p:spPr>
          <a:xfrm>
            <a:off x="6013609" y="3650933"/>
            <a:ext cx="3380899"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Thiết kế giao diện nhanh chóng</a:t>
            </a:r>
            <a:endParaRPr lang="en-US" sz="2200" dirty="0">
              <a:latin typeface="Arial" panose="020B0604020202020204" pitchFamily="34" charset="0"/>
              <a:cs typeface="Arial" panose="020B0604020202020204" pitchFamily="34" charset="0"/>
            </a:endParaRPr>
          </a:p>
        </p:txBody>
      </p:sp>
      <p:sp>
        <p:nvSpPr>
          <p:cNvPr id="10" name="Text 8"/>
          <p:cNvSpPr/>
          <p:nvPr/>
        </p:nvSpPr>
        <p:spPr>
          <a:xfrm>
            <a:off x="6013609" y="4498419"/>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Bootstrap cung cấp một bộ thư viện các thành phần và công cụ giúp thiết kế Website nhanh hơn và dễ dàng hơn.</a:t>
            </a:r>
            <a:endParaRPr lang="en-US" sz="1850" dirty="0">
              <a:latin typeface="Arial" panose="020B0604020202020204" pitchFamily="34" charset="0"/>
              <a:cs typeface="Arial" panose="020B0604020202020204" pitchFamily="34" charset="0"/>
            </a:endParaRPr>
          </a:p>
        </p:txBody>
      </p:sp>
      <p:sp>
        <p:nvSpPr>
          <p:cNvPr id="11" name="Shape 9"/>
          <p:cNvSpPr/>
          <p:nvPr/>
        </p:nvSpPr>
        <p:spPr>
          <a:xfrm>
            <a:off x="9633823" y="3650933"/>
            <a:ext cx="538520" cy="538520"/>
          </a:xfrm>
          <a:prstGeom prst="roundRect">
            <a:avLst>
              <a:gd name="adj" fmla="val 6668"/>
            </a:avLst>
          </a:prstGeom>
          <a:solidFill>
            <a:srgbClr val="F3E7D4"/>
          </a:solidFill>
          <a:ln/>
        </p:spPr>
      </p:sp>
      <p:sp>
        <p:nvSpPr>
          <p:cNvPr id="12" name="Text 10"/>
          <p:cNvSpPr/>
          <p:nvPr/>
        </p:nvSpPr>
        <p:spPr>
          <a:xfrm>
            <a:off x="9808964" y="3751183"/>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Arial" panose="020B0604020202020204" pitchFamily="34" charset="0"/>
                <a:ea typeface="Lora" pitchFamily="34" charset="-122"/>
                <a:cs typeface="Arial" panose="020B0604020202020204" pitchFamily="34" charset="0"/>
              </a:rPr>
              <a:t>3</a:t>
            </a:r>
            <a:endParaRPr lang="en-US" sz="2650" dirty="0">
              <a:latin typeface="Arial" panose="020B0604020202020204" pitchFamily="34" charset="0"/>
              <a:cs typeface="Arial" panose="020B0604020202020204" pitchFamily="34" charset="0"/>
            </a:endParaRPr>
          </a:p>
        </p:txBody>
      </p:sp>
      <p:sp>
        <p:nvSpPr>
          <p:cNvPr id="13" name="Text 11"/>
          <p:cNvSpPr/>
          <p:nvPr/>
        </p:nvSpPr>
        <p:spPr>
          <a:xfrm>
            <a:off x="10411658" y="36509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Arial" panose="020B0604020202020204" pitchFamily="34" charset="0"/>
                <a:ea typeface="Lora" pitchFamily="34" charset="-122"/>
                <a:cs typeface="Arial" panose="020B0604020202020204" pitchFamily="34" charset="0"/>
              </a:rPr>
              <a:t>Mẫu giao diện sẵn có</a:t>
            </a:r>
            <a:endParaRPr lang="en-US" sz="2200" dirty="0">
              <a:latin typeface="Arial" panose="020B0604020202020204" pitchFamily="34" charset="0"/>
              <a:cs typeface="Arial" panose="020B0604020202020204" pitchFamily="34" charset="0"/>
            </a:endParaRPr>
          </a:p>
        </p:txBody>
      </p:sp>
      <p:sp>
        <p:nvSpPr>
          <p:cNvPr id="14" name="Text 12"/>
          <p:cNvSpPr/>
          <p:nvPr/>
        </p:nvSpPr>
        <p:spPr>
          <a:xfrm>
            <a:off x="10411658" y="4146471"/>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Arial" panose="020B0604020202020204" pitchFamily="34" charset="0"/>
                <a:ea typeface="Source Sans Pro" pitchFamily="34" charset="-122"/>
                <a:cs typeface="Arial" panose="020B0604020202020204" pitchFamily="34" charset="0"/>
              </a:rPr>
              <a:t>Bootstrap cung cấp mẫu giao diện Website với các thành phần có sẵn như menu điều hướng, form, button, carousel,….</a:t>
            </a:r>
            <a:endParaRPr lang="en-US" sz="185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1978</Words>
  <Application>Microsoft Office PowerPoint</Application>
  <PresentationFormat>Custom</PresentationFormat>
  <Paragraphs>276</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Ly</cp:lastModifiedBy>
  <cp:revision>4</cp:revision>
  <dcterms:created xsi:type="dcterms:W3CDTF">2025-01-10T23:09:30Z</dcterms:created>
  <dcterms:modified xsi:type="dcterms:W3CDTF">2025-01-10T23:32:52Z</dcterms:modified>
</cp:coreProperties>
</file>